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4937125" cy="3565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216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285" y="583525"/>
            <a:ext cx="4196556" cy="1241331"/>
          </a:xfrm>
        </p:spPr>
        <p:txBody>
          <a:bodyPr anchor="b"/>
          <a:lstStyle>
            <a:lvl1pPr algn="ctr">
              <a:defRPr sz="3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141" y="1872726"/>
            <a:ext cx="3702844" cy="860843"/>
          </a:xfrm>
        </p:spPr>
        <p:txBody>
          <a:bodyPr/>
          <a:lstStyle>
            <a:lvl1pPr marL="0" indent="0" algn="ctr">
              <a:buNone/>
              <a:defRPr sz="1248"/>
            </a:lvl1pPr>
            <a:lvl2pPr marL="237698" indent="0" algn="ctr">
              <a:buNone/>
              <a:defRPr sz="1040"/>
            </a:lvl2pPr>
            <a:lvl3pPr marL="475397" indent="0" algn="ctr">
              <a:buNone/>
              <a:defRPr sz="936"/>
            </a:lvl3pPr>
            <a:lvl4pPr marL="713095" indent="0" algn="ctr">
              <a:buNone/>
              <a:defRPr sz="832"/>
            </a:lvl4pPr>
            <a:lvl5pPr marL="950793" indent="0" algn="ctr">
              <a:buNone/>
              <a:defRPr sz="832"/>
            </a:lvl5pPr>
            <a:lvl6pPr marL="1188491" indent="0" algn="ctr">
              <a:buNone/>
              <a:defRPr sz="832"/>
            </a:lvl6pPr>
            <a:lvl7pPr marL="1426190" indent="0" algn="ctr">
              <a:buNone/>
              <a:defRPr sz="832"/>
            </a:lvl7pPr>
            <a:lvl8pPr marL="1663888" indent="0" algn="ctr">
              <a:buNone/>
              <a:defRPr sz="832"/>
            </a:lvl8pPr>
            <a:lvl9pPr marL="1901586" indent="0" algn="ctr">
              <a:buNone/>
              <a:defRPr sz="83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1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130" y="189831"/>
            <a:ext cx="1064568" cy="30216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27" y="189831"/>
            <a:ext cx="3131989" cy="302161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4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56" y="888906"/>
            <a:ext cx="4258270" cy="1483159"/>
          </a:xfrm>
        </p:spPr>
        <p:txBody>
          <a:bodyPr anchor="b"/>
          <a:lstStyle>
            <a:lvl1pPr>
              <a:defRPr sz="3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56" y="2386097"/>
            <a:ext cx="4258270" cy="779958"/>
          </a:xfrm>
        </p:spPr>
        <p:txBody>
          <a:bodyPr/>
          <a:lstStyle>
            <a:lvl1pPr marL="0" indent="0">
              <a:buNone/>
              <a:defRPr sz="1248">
                <a:solidFill>
                  <a:schemeClr val="tx1"/>
                </a:solidFill>
              </a:defRPr>
            </a:lvl1pPr>
            <a:lvl2pPr marL="237698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2pPr>
            <a:lvl3pPr marL="475397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3pPr>
            <a:lvl4pPr marL="713095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4pPr>
            <a:lvl5pPr marL="950793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5pPr>
            <a:lvl6pPr marL="1188491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6pPr>
            <a:lvl7pPr marL="1426190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7pPr>
            <a:lvl8pPr marL="1663888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8pPr>
            <a:lvl9pPr marL="1901586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6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27" y="949156"/>
            <a:ext cx="2098278" cy="22622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420" y="949156"/>
            <a:ext cx="2098278" cy="22622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71" y="189832"/>
            <a:ext cx="4258270" cy="6891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071" y="874049"/>
            <a:ext cx="2088635" cy="428358"/>
          </a:xfrm>
        </p:spPr>
        <p:txBody>
          <a:bodyPr anchor="b"/>
          <a:lstStyle>
            <a:lvl1pPr marL="0" indent="0">
              <a:buNone/>
              <a:defRPr sz="1248" b="1"/>
            </a:lvl1pPr>
            <a:lvl2pPr marL="237698" indent="0">
              <a:buNone/>
              <a:defRPr sz="1040" b="1"/>
            </a:lvl2pPr>
            <a:lvl3pPr marL="475397" indent="0">
              <a:buNone/>
              <a:defRPr sz="936" b="1"/>
            </a:lvl3pPr>
            <a:lvl4pPr marL="713095" indent="0">
              <a:buNone/>
              <a:defRPr sz="832" b="1"/>
            </a:lvl4pPr>
            <a:lvl5pPr marL="950793" indent="0">
              <a:buNone/>
              <a:defRPr sz="832" b="1"/>
            </a:lvl5pPr>
            <a:lvl6pPr marL="1188491" indent="0">
              <a:buNone/>
              <a:defRPr sz="832" b="1"/>
            </a:lvl6pPr>
            <a:lvl7pPr marL="1426190" indent="0">
              <a:buNone/>
              <a:defRPr sz="832" b="1"/>
            </a:lvl7pPr>
            <a:lvl8pPr marL="1663888" indent="0">
              <a:buNone/>
              <a:defRPr sz="832" b="1"/>
            </a:lvl8pPr>
            <a:lvl9pPr marL="1901586" indent="0">
              <a:buNone/>
              <a:defRPr sz="83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071" y="1302407"/>
            <a:ext cx="2088635" cy="19156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420" y="874049"/>
            <a:ext cx="2098921" cy="428358"/>
          </a:xfrm>
        </p:spPr>
        <p:txBody>
          <a:bodyPr anchor="b"/>
          <a:lstStyle>
            <a:lvl1pPr marL="0" indent="0">
              <a:buNone/>
              <a:defRPr sz="1248" b="1"/>
            </a:lvl1pPr>
            <a:lvl2pPr marL="237698" indent="0">
              <a:buNone/>
              <a:defRPr sz="1040" b="1"/>
            </a:lvl2pPr>
            <a:lvl3pPr marL="475397" indent="0">
              <a:buNone/>
              <a:defRPr sz="936" b="1"/>
            </a:lvl3pPr>
            <a:lvl4pPr marL="713095" indent="0">
              <a:buNone/>
              <a:defRPr sz="832" b="1"/>
            </a:lvl4pPr>
            <a:lvl5pPr marL="950793" indent="0">
              <a:buNone/>
              <a:defRPr sz="832" b="1"/>
            </a:lvl5pPr>
            <a:lvl6pPr marL="1188491" indent="0">
              <a:buNone/>
              <a:defRPr sz="832" b="1"/>
            </a:lvl6pPr>
            <a:lvl7pPr marL="1426190" indent="0">
              <a:buNone/>
              <a:defRPr sz="832" b="1"/>
            </a:lvl7pPr>
            <a:lvl8pPr marL="1663888" indent="0">
              <a:buNone/>
              <a:defRPr sz="832" b="1"/>
            </a:lvl8pPr>
            <a:lvl9pPr marL="1901586" indent="0">
              <a:buNone/>
              <a:defRPr sz="83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420" y="1302407"/>
            <a:ext cx="2098921" cy="19156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8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8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7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71" y="237702"/>
            <a:ext cx="1592351" cy="831956"/>
          </a:xfrm>
        </p:spPr>
        <p:txBody>
          <a:bodyPr anchor="b"/>
          <a:lstStyle>
            <a:lvl1pPr>
              <a:defRPr sz="16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921" y="513370"/>
            <a:ext cx="2499420" cy="2533834"/>
          </a:xfrm>
        </p:spPr>
        <p:txBody>
          <a:bodyPr/>
          <a:lstStyle>
            <a:lvl1pPr>
              <a:defRPr sz="1664"/>
            </a:lvl1pPr>
            <a:lvl2pPr>
              <a:defRPr sz="1456"/>
            </a:lvl2pPr>
            <a:lvl3pPr>
              <a:defRPr sz="1248"/>
            </a:lvl3pPr>
            <a:lvl4pPr>
              <a:defRPr sz="1040"/>
            </a:lvl4pPr>
            <a:lvl5pPr>
              <a:defRPr sz="1040"/>
            </a:lvl5pPr>
            <a:lvl6pPr>
              <a:defRPr sz="1040"/>
            </a:lvl6pPr>
            <a:lvl7pPr>
              <a:defRPr sz="1040"/>
            </a:lvl7pPr>
            <a:lvl8pPr>
              <a:defRPr sz="1040"/>
            </a:lvl8pPr>
            <a:lvl9pPr>
              <a:defRPr sz="104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071" y="1069657"/>
            <a:ext cx="1592351" cy="1981673"/>
          </a:xfrm>
        </p:spPr>
        <p:txBody>
          <a:bodyPr/>
          <a:lstStyle>
            <a:lvl1pPr marL="0" indent="0">
              <a:buNone/>
              <a:defRPr sz="832"/>
            </a:lvl1pPr>
            <a:lvl2pPr marL="237698" indent="0">
              <a:buNone/>
              <a:defRPr sz="728"/>
            </a:lvl2pPr>
            <a:lvl3pPr marL="475397" indent="0">
              <a:buNone/>
              <a:defRPr sz="624"/>
            </a:lvl3pPr>
            <a:lvl4pPr marL="713095" indent="0">
              <a:buNone/>
              <a:defRPr sz="520"/>
            </a:lvl4pPr>
            <a:lvl5pPr marL="950793" indent="0">
              <a:buNone/>
              <a:defRPr sz="520"/>
            </a:lvl5pPr>
            <a:lvl6pPr marL="1188491" indent="0">
              <a:buNone/>
              <a:defRPr sz="520"/>
            </a:lvl6pPr>
            <a:lvl7pPr marL="1426190" indent="0">
              <a:buNone/>
              <a:defRPr sz="520"/>
            </a:lvl7pPr>
            <a:lvl8pPr marL="1663888" indent="0">
              <a:buNone/>
              <a:defRPr sz="520"/>
            </a:lvl8pPr>
            <a:lvl9pPr marL="1901586" indent="0">
              <a:buNone/>
              <a:defRPr sz="52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1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71" y="237702"/>
            <a:ext cx="1592351" cy="831956"/>
          </a:xfrm>
        </p:spPr>
        <p:txBody>
          <a:bodyPr anchor="b"/>
          <a:lstStyle>
            <a:lvl1pPr>
              <a:defRPr sz="16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8921" y="513370"/>
            <a:ext cx="2499420" cy="2533834"/>
          </a:xfrm>
        </p:spPr>
        <p:txBody>
          <a:bodyPr anchor="t"/>
          <a:lstStyle>
            <a:lvl1pPr marL="0" indent="0">
              <a:buNone/>
              <a:defRPr sz="1664"/>
            </a:lvl1pPr>
            <a:lvl2pPr marL="237698" indent="0">
              <a:buNone/>
              <a:defRPr sz="1456"/>
            </a:lvl2pPr>
            <a:lvl3pPr marL="475397" indent="0">
              <a:buNone/>
              <a:defRPr sz="1248"/>
            </a:lvl3pPr>
            <a:lvl4pPr marL="713095" indent="0">
              <a:buNone/>
              <a:defRPr sz="1040"/>
            </a:lvl4pPr>
            <a:lvl5pPr marL="950793" indent="0">
              <a:buNone/>
              <a:defRPr sz="1040"/>
            </a:lvl5pPr>
            <a:lvl6pPr marL="1188491" indent="0">
              <a:buNone/>
              <a:defRPr sz="1040"/>
            </a:lvl6pPr>
            <a:lvl7pPr marL="1426190" indent="0">
              <a:buNone/>
              <a:defRPr sz="1040"/>
            </a:lvl7pPr>
            <a:lvl8pPr marL="1663888" indent="0">
              <a:buNone/>
              <a:defRPr sz="1040"/>
            </a:lvl8pPr>
            <a:lvl9pPr marL="1901586" indent="0">
              <a:buNone/>
              <a:defRPr sz="10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071" y="1069657"/>
            <a:ext cx="1592351" cy="1981673"/>
          </a:xfrm>
        </p:spPr>
        <p:txBody>
          <a:bodyPr/>
          <a:lstStyle>
            <a:lvl1pPr marL="0" indent="0">
              <a:buNone/>
              <a:defRPr sz="832"/>
            </a:lvl1pPr>
            <a:lvl2pPr marL="237698" indent="0">
              <a:buNone/>
              <a:defRPr sz="728"/>
            </a:lvl2pPr>
            <a:lvl3pPr marL="475397" indent="0">
              <a:buNone/>
              <a:defRPr sz="624"/>
            </a:lvl3pPr>
            <a:lvl4pPr marL="713095" indent="0">
              <a:buNone/>
              <a:defRPr sz="520"/>
            </a:lvl4pPr>
            <a:lvl5pPr marL="950793" indent="0">
              <a:buNone/>
              <a:defRPr sz="520"/>
            </a:lvl5pPr>
            <a:lvl6pPr marL="1188491" indent="0">
              <a:buNone/>
              <a:defRPr sz="520"/>
            </a:lvl6pPr>
            <a:lvl7pPr marL="1426190" indent="0">
              <a:buNone/>
              <a:defRPr sz="520"/>
            </a:lvl7pPr>
            <a:lvl8pPr marL="1663888" indent="0">
              <a:buNone/>
              <a:defRPr sz="520"/>
            </a:lvl8pPr>
            <a:lvl9pPr marL="1901586" indent="0">
              <a:buNone/>
              <a:defRPr sz="52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3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28" y="189832"/>
            <a:ext cx="4258270" cy="6891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28" y="949156"/>
            <a:ext cx="4258270" cy="2262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27" y="3304714"/>
            <a:ext cx="1110853" cy="189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AD34E-17F1-4955-B70B-94569610781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423" y="3304714"/>
            <a:ext cx="1666280" cy="189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45" y="3304714"/>
            <a:ext cx="1110853" cy="189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1D3FC-46F0-4BD3-90C0-012DB1CA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75397" rtl="0" eaLnBrk="1" latinLnBrk="0" hangingPunct="1">
        <a:lnSpc>
          <a:spcPct val="90000"/>
        </a:lnSpc>
        <a:spcBef>
          <a:spcPct val="0"/>
        </a:spcBef>
        <a:buNone/>
        <a:defRPr sz="22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849" indent="-118849" algn="l" defTabSz="475397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456" kern="1200">
          <a:solidFill>
            <a:schemeClr val="tx1"/>
          </a:solidFill>
          <a:latin typeface="+mn-lt"/>
          <a:ea typeface="+mn-ea"/>
          <a:cs typeface="+mn-cs"/>
        </a:defRPr>
      </a:lvl1pPr>
      <a:lvl2pPr marL="356547" indent="-118849" algn="l" defTabSz="475397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248" kern="1200">
          <a:solidFill>
            <a:schemeClr val="tx1"/>
          </a:solidFill>
          <a:latin typeface="+mn-lt"/>
          <a:ea typeface="+mn-ea"/>
          <a:cs typeface="+mn-cs"/>
        </a:defRPr>
      </a:lvl2pPr>
      <a:lvl3pPr marL="594246" indent="-118849" algn="l" defTabSz="475397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040" kern="1200">
          <a:solidFill>
            <a:schemeClr val="tx1"/>
          </a:solidFill>
          <a:latin typeface="+mn-lt"/>
          <a:ea typeface="+mn-ea"/>
          <a:cs typeface="+mn-cs"/>
        </a:defRPr>
      </a:lvl3pPr>
      <a:lvl4pPr marL="831944" indent="-118849" algn="l" defTabSz="475397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4pPr>
      <a:lvl5pPr marL="1069642" indent="-118849" algn="l" defTabSz="475397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5pPr>
      <a:lvl6pPr marL="1307341" indent="-118849" algn="l" defTabSz="475397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6pPr>
      <a:lvl7pPr marL="1545039" indent="-118849" algn="l" defTabSz="475397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7pPr>
      <a:lvl8pPr marL="1782737" indent="-118849" algn="l" defTabSz="475397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8pPr>
      <a:lvl9pPr marL="2020435" indent="-118849" algn="l" defTabSz="475397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5397" rtl="0" eaLnBrk="1" latinLnBrk="0" hangingPunct="1">
        <a:defRPr sz="936" kern="1200">
          <a:solidFill>
            <a:schemeClr val="tx1"/>
          </a:solidFill>
          <a:latin typeface="+mn-lt"/>
          <a:ea typeface="+mn-ea"/>
          <a:cs typeface="+mn-cs"/>
        </a:defRPr>
      </a:lvl1pPr>
      <a:lvl2pPr marL="237698" algn="l" defTabSz="475397" rtl="0" eaLnBrk="1" latinLnBrk="0" hangingPunct="1"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75397" algn="l" defTabSz="475397" rtl="0" eaLnBrk="1" latinLnBrk="0" hangingPunct="1">
        <a:defRPr sz="936" kern="1200">
          <a:solidFill>
            <a:schemeClr val="tx1"/>
          </a:solidFill>
          <a:latin typeface="+mn-lt"/>
          <a:ea typeface="+mn-ea"/>
          <a:cs typeface="+mn-cs"/>
        </a:defRPr>
      </a:lvl3pPr>
      <a:lvl4pPr marL="713095" algn="l" defTabSz="475397" rtl="0" eaLnBrk="1" latinLnBrk="0" hangingPunct="1">
        <a:defRPr sz="936" kern="1200">
          <a:solidFill>
            <a:schemeClr val="tx1"/>
          </a:solidFill>
          <a:latin typeface="+mn-lt"/>
          <a:ea typeface="+mn-ea"/>
          <a:cs typeface="+mn-cs"/>
        </a:defRPr>
      </a:lvl4pPr>
      <a:lvl5pPr marL="950793" algn="l" defTabSz="475397" rtl="0" eaLnBrk="1" latinLnBrk="0" hangingPunct="1">
        <a:defRPr sz="936" kern="1200">
          <a:solidFill>
            <a:schemeClr val="tx1"/>
          </a:solidFill>
          <a:latin typeface="+mn-lt"/>
          <a:ea typeface="+mn-ea"/>
          <a:cs typeface="+mn-cs"/>
        </a:defRPr>
      </a:lvl5pPr>
      <a:lvl6pPr marL="1188491" algn="l" defTabSz="475397" rtl="0" eaLnBrk="1" latinLnBrk="0" hangingPunct="1">
        <a:defRPr sz="936" kern="1200">
          <a:solidFill>
            <a:schemeClr val="tx1"/>
          </a:solidFill>
          <a:latin typeface="+mn-lt"/>
          <a:ea typeface="+mn-ea"/>
          <a:cs typeface="+mn-cs"/>
        </a:defRPr>
      </a:lvl6pPr>
      <a:lvl7pPr marL="1426190" algn="l" defTabSz="475397" rtl="0" eaLnBrk="1" latinLnBrk="0" hangingPunct="1">
        <a:defRPr sz="936" kern="1200">
          <a:solidFill>
            <a:schemeClr val="tx1"/>
          </a:solidFill>
          <a:latin typeface="+mn-lt"/>
          <a:ea typeface="+mn-ea"/>
          <a:cs typeface="+mn-cs"/>
        </a:defRPr>
      </a:lvl7pPr>
      <a:lvl8pPr marL="1663888" algn="l" defTabSz="475397" rtl="0" eaLnBrk="1" latinLnBrk="0" hangingPunct="1">
        <a:defRPr sz="936" kern="1200">
          <a:solidFill>
            <a:schemeClr val="tx1"/>
          </a:solidFill>
          <a:latin typeface="+mn-lt"/>
          <a:ea typeface="+mn-ea"/>
          <a:cs typeface="+mn-cs"/>
        </a:defRPr>
      </a:lvl8pPr>
      <a:lvl9pPr marL="1901586" algn="l" defTabSz="475397" rtl="0" eaLnBrk="1" latinLnBrk="0" hangingPunct="1">
        <a:defRPr sz="9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youtube.com/watch?v=IGQmdoK_ZfY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9"/>
          <p:cNvSpPr txBox="1"/>
          <p:nvPr/>
        </p:nvSpPr>
        <p:spPr>
          <a:xfrm>
            <a:off x="0" y="243879"/>
            <a:ext cx="4940300" cy="3005951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R="29845" algn="ctr">
              <a:lnSpc>
                <a:spcPct val="100000"/>
              </a:lnSpc>
            </a:pPr>
            <a:endParaRPr lang="ru-RU" sz="1800" b="1" dirty="0">
              <a:solidFill>
                <a:srgbClr val="7C2981"/>
              </a:solidFill>
              <a:latin typeface="Georgia"/>
              <a:cs typeface="Georgia"/>
            </a:endParaRPr>
          </a:p>
          <a:p>
            <a:pPr marR="29845" algn="ctr">
              <a:lnSpc>
                <a:spcPct val="100000"/>
              </a:lnSpc>
            </a:pPr>
            <a:endParaRPr lang="en-US" sz="1800" b="1" dirty="0">
              <a:solidFill>
                <a:srgbClr val="7C2981"/>
              </a:solidFill>
              <a:latin typeface="Georgia"/>
              <a:cs typeface="Georgia"/>
            </a:endParaRPr>
          </a:p>
          <a:p>
            <a:pPr marR="29845" algn="ctr">
              <a:lnSpc>
                <a:spcPct val="100000"/>
              </a:lnSpc>
            </a:pPr>
            <a:r>
              <a:rPr lang="ru-RU" sz="1800" b="1" dirty="0">
                <a:solidFill>
                  <a:srgbClr val="7C2981"/>
                </a:solidFill>
                <a:latin typeface="Georgia"/>
                <a:cs typeface="Georgia"/>
              </a:rPr>
              <a:t>Аналитическое </a:t>
            </a:r>
            <a:br>
              <a:rPr lang="ru-RU" sz="1800" b="1" dirty="0">
                <a:solidFill>
                  <a:srgbClr val="7C2981"/>
                </a:solidFill>
                <a:latin typeface="Georgia"/>
                <a:cs typeface="Georgia"/>
              </a:rPr>
            </a:br>
            <a:r>
              <a:rPr sz="1800" b="1" dirty="0" err="1">
                <a:solidFill>
                  <a:srgbClr val="7C2981"/>
                </a:solidFill>
                <a:latin typeface="Georgia"/>
                <a:cs typeface="Georgia"/>
              </a:rPr>
              <a:t>Принятие</a:t>
            </a:r>
            <a:r>
              <a:rPr sz="1800" b="1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lang="ru-RU" b="1" dirty="0">
                <a:solidFill>
                  <a:srgbClr val="7C2981"/>
                </a:solidFill>
                <a:latin typeface="Georgia"/>
                <a:cs typeface="Georgia"/>
              </a:rPr>
              <a:t>Р</a:t>
            </a:r>
            <a:r>
              <a:rPr sz="1800" b="1" dirty="0" err="1">
                <a:solidFill>
                  <a:srgbClr val="7C2981"/>
                </a:solidFill>
                <a:latin typeface="Georgia"/>
                <a:cs typeface="Georgia"/>
              </a:rPr>
              <a:t>ешений</a:t>
            </a:r>
            <a:endParaRPr sz="18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7"/>
              </a:spcBef>
            </a:pPr>
            <a:endParaRPr sz="15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7"/>
              </a:spcBef>
            </a:pPr>
            <a:endParaRPr sz="1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i="1" spc="-5" dirty="0">
                <a:latin typeface="Georgia"/>
                <a:cs typeface="Georgia"/>
              </a:rPr>
              <a:t>Юрий Левин</a:t>
            </a:r>
            <a:endParaRPr sz="14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348740" marR="1341120" algn="ctr">
              <a:lnSpc>
                <a:spcPts val="1360"/>
              </a:lnSpc>
            </a:pPr>
            <a:r>
              <a:rPr sz="1200" dirty="0">
                <a:latin typeface="Georgia"/>
                <a:cs typeface="Georgia"/>
              </a:rPr>
              <a:t>Московская школа у</a:t>
            </a:r>
            <a:r>
              <a:rPr sz="1200" spc="-10" dirty="0">
                <a:latin typeface="Georgia"/>
                <a:cs typeface="Georgia"/>
              </a:rPr>
              <a:t>п</a:t>
            </a:r>
            <a:r>
              <a:rPr sz="1200" dirty="0">
                <a:latin typeface="Georgia"/>
                <a:cs typeface="Georgia"/>
              </a:rPr>
              <a:t>равления СКОЛКОВО</a:t>
            </a:r>
          </a:p>
        </p:txBody>
      </p:sp>
      <p:sp>
        <p:nvSpPr>
          <p:cNvPr id="9" name="object 7"/>
          <p:cNvSpPr/>
          <p:nvPr/>
        </p:nvSpPr>
        <p:spPr>
          <a:xfrm>
            <a:off x="207307" y="226160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26742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7"/>
          <p:cNvSpPr txBox="1"/>
          <p:nvPr/>
        </p:nvSpPr>
        <p:spPr>
          <a:xfrm>
            <a:off x="-9208" y="74612"/>
            <a:ext cx="4955540" cy="2557110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 defTabSz="914400"/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Привязки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defTabSz="914400"/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97840" defTabSz="914400">
              <a:spcBef>
                <a:spcPts val="965"/>
              </a:spcBef>
            </a:pP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Поче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у 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э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то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 п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ре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ставл</a:t>
            </a:r>
            <a:r>
              <a:rPr sz="1000" spc="-10" dirty="0">
                <a:solidFill>
                  <a:prstClr val="black"/>
                </a:solidFill>
                <a:latin typeface="Georgia"/>
                <a:cs typeface="Georgia"/>
              </a:rPr>
              <a:t>я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т п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облем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?</a:t>
            </a:r>
          </a:p>
          <a:p>
            <a:pPr marL="648970" indent="-143510" defTabSz="914400">
              <a:spcBef>
                <a:spcPts val="30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Изначально </a:t>
            </a:r>
            <a:r>
              <a:rPr sz="900" spc="-10" dirty="0" err="1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олучен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ая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информация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ильно влияет 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аше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с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ждение</a:t>
            </a:r>
          </a:p>
          <a:p>
            <a:pPr marL="648970" indent="-143510" defTabSz="914400">
              <a:spcBef>
                <a:spcPts val="31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Эта информа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ц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ия может бы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ь абсол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тно случайной</a:t>
            </a:r>
          </a:p>
          <a:p>
            <a:pPr marL="648970" marR="265430" indent="-143510" defTabSz="914400">
              <a:lnSpc>
                <a:spcPts val="1030"/>
              </a:lnSpc>
              <a:spcBef>
                <a:spcPts val="28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Или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хуже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 - 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амерен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скомпонован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ой, чтобы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привяз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ть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ас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к н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вы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г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одной пози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ц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ии</a:t>
            </a:r>
          </a:p>
          <a:p>
            <a:pPr marL="497840" defTabSz="914400">
              <a:spcBef>
                <a:spcPts val="305"/>
              </a:spcBef>
            </a:pP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Что мо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ж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но 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сд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елать?</a:t>
            </a:r>
          </a:p>
          <a:p>
            <a:pPr marL="648970" indent="-143510" defTabSz="914400">
              <a:spcBef>
                <a:spcPts val="28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ассмотре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ь проблему с др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гих точек зре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ия</a:t>
            </a:r>
          </a:p>
          <a:p>
            <a:pPr marL="648970" marR="304800" indent="-143510" defTabSz="914400">
              <a:lnSpc>
                <a:spcPts val="1019"/>
              </a:lnSpc>
              <a:spcBef>
                <a:spcPts val="39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Обдума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ь пр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блему самост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ятельно пре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ж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де,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чем разговари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ать с д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г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ими л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дьми</a:t>
            </a:r>
          </a:p>
          <a:p>
            <a:pPr marL="648970" indent="-143510" defTabSz="914400">
              <a:spcBef>
                <a:spcPts val="31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Сохранять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ши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роту кругозо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 (искать инфор</a:t>
            </a:r>
            <a:r>
              <a:rPr sz="900" spc="5" dirty="0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ацию,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рас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ирять ва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рамку)</a:t>
            </a:r>
          </a:p>
          <a:p>
            <a:pPr marL="648970" indent="-143510" defTabSz="914400">
              <a:spcBef>
                <a:spcPts val="30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Осте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ег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ться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привязок в п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регов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рах, к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нсультациях</a:t>
            </a:r>
          </a:p>
          <a:p>
            <a:pPr marL="648970" indent="-143510" defTabSz="914400">
              <a:spcBef>
                <a:spcPts val="209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Стараться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использов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ть пр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вязки с выго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ой для себя</a:t>
            </a:r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946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085" y="74612"/>
            <a:ext cx="5027295" cy="3416300"/>
            <a:chOff x="1416050" y="5466715"/>
            <a:chExt cx="5027295" cy="3416300"/>
          </a:xfrm>
        </p:grpSpPr>
        <p:sp>
          <p:nvSpPr>
            <p:cNvPr id="3" name="object 6"/>
            <p:cNvSpPr txBox="1"/>
            <p:nvPr/>
          </p:nvSpPr>
          <p:spPr>
            <a:xfrm>
              <a:off x="1836930" y="8314453"/>
              <a:ext cx="3978275" cy="500137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320800" indent="-208279">
                <a:lnSpc>
                  <a:spcPts val="1340"/>
                </a:lnSpc>
              </a:pPr>
              <a:r>
                <a:rPr sz="1200" b="1" dirty="0">
                  <a:solidFill>
                    <a:srgbClr val="FF0000"/>
                  </a:solidFill>
                  <a:latin typeface="Georgia"/>
                  <a:cs typeface="Georgia"/>
                </a:rPr>
                <a:t>ВИ</a:t>
              </a:r>
              <a:r>
                <a:rPr sz="1200" b="1" spc="-5" dirty="0">
                  <a:solidFill>
                    <a:srgbClr val="FF0000"/>
                  </a:solidFill>
                  <a:latin typeface="Georgia"/>
                  <a:cs typeface="Georgia"/>
                </a:rPr>
                <a:t>Д</a:t>
              </a:r>
              <a:r>
                <a:rPr sz="1200" b="1" dirty="0">
                  <a:solidFill>
                    <a:srgbClr val="FF0000"/>
                  </a:solidFill>
                  <a:latin typeface="Georgia"/>
                  <a:cs typeface="Georgia"/>
                </a:rPr>
                <a:t>И</a:t>
              </a:r>
              <a:r>
                <a:rPr sz="1200" b="1" spc="5" dirty="0">
                  <a:solidFill>
                    <a:srgbClr val="FF0000"/>
                  </a:solidFill>
                  <a:latin typeface="Georgia"/>
                  <a:cs typeface="Georgia"/>
                </a:rPr>
                <a:t>М</a:t>
              </a:r>
              <a:r>
                <a:rPr sz="1200" b="1" dirty="0">
                  <a:solidFill>
                    <a:srgbClr val="FF0000"/>
                  </a:solidFill>
                  <a:latin typeface="Georgia"/>
                  <a:cs typeface="Georgia"/>
                </a:rPr>
                <a:t>ОСТЬ/БАЗО</a:t>
              </a:r>
              <a:r>
                <a:rPr sz="1200" b="1" spc="-10" dirty="0">
                  <a:solidFill>
                    <a:srgbClr val="FF0000"/>
                  </a:solidFill>
                  <a:latin typeface="Georgia"/>
                  <a:cs typeface="Georgia"/>
                </a:rPr>
                <a:t>В</a:t>
              </a:r>
              <a:r>
                <a:rPr sz="1200" b="1" dirty="0">
                  <a:solidFill>
                    <a:srgbClr val="FF0000"/>
                  </a:solidFill>
                  <a:latin typeface="Georgia"/>
                  <a:cs typeface="Georgia"/>
                </a:rPr>
                <a:t>АЯ </a:t>
              </a:r>
              <a:r>
                <a:rPr sz="1200" b="1" spc="5" dirty="0">
                  <a:solidFill>
                    <a:srgbClr val="FF0000"/>
                  </a:solidFill>
                  <a:latin typeface="Georgia"/>
                  <a:cs typeface="Georgia"/>
                </a:rPr>
                <a:t>О</a:t>
              </a:r>
              <a:r>
                <a:rPr sz="1200" b="1" dirty="0">
                  <a:solidFill>
                    <a:srgbClr val="FF0000"/>
                  </a:solidFill>
                  <a:latin typeface="Georgia"/>
                  <a:cs typeface="Georgia"/>
                </a:rPr>
                <a:t>ЦЕНКА/ ОШИБКА ПРИПОМИНАНИЯ</a:t>
              </a:r>
              <a:endParaRPr sz="1200" dirty="0">
                <a:latin typeface="Georgia"/>
                <a:cs typeface="Georgia"/>
              </a:endParaRPr>
            </a:p>
          </p:txBody>
        </p:sp>
        <p:sp>
          <p:nvSpPr>
            <p:cNvPr id="4" name="object 8"/>
            <p:cNvSpPr/>
            <p:nvPr/>
          </p:nvSpPr>
          <p:spPr>
            <a:xfrm>
              <a:off x="1616075" y="5650865"/>
              <a:ext cx="675639" cy="4152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9"/>
            <p:cNvSpPr/>
            <p:nvPr/>
          </p:nvSpPr>
          <p:spPr>
            <a:xfrm>
              <a:off x="1416050" y="5466715"/>
              <a:ext cx="5027295" cy="3416300"/>
            </a:xfrm>
            <a:custGeom>
              <a:avLst/>
              <a:gdLst/>
              <a:ahLst/>
              <a:cxnLst/>
              <a:rect l="l" t="t" r="r" b="b"/>
              <a:pathLst>
                <a:path w="5027295" h="3416300">
                  <a:moveTo>
                    <a:pt x="0" y="3416300"/>
                  </a:moveTo>
                  <a:lnTo>
                    <a:pt x="5027295" y="3416300"/>
                  </a:lnTo>
                  <a:lnTo>
                    <a:pt x="5027295" y="0"/>
                  </a:lnTo>
                  <a:lnTo>
                    <a:pt x="0" y="0"/>
                  </a:lnTo>
                  <a:lnTo>
                    <a:pt x="0" y="3416300"/>
                  </a:lnTo>
                  <a:close/>
                </a:path>
              </a:pathLst>
            </a:custGeom>
            <a:ln w="12700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0"/>
            <p:cNvSpPr txBox="1"/>
            <p:nvPr/>
          </p:nvSpPr>
          <p:spPr>
            <a:xfrm>
              <a:off x="1666748" y="7504640"/>
              <a:ext cx="1894205" cy="49403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44780" marR="594995" indent="-144780">
                <a:lnSpc>
                  <a:spcPct val="118300"/>
                </a:lnSpc>
                <a:buChar char="•"/>
                <a:tabLst>
                  <a:tab pos="144780" algn="l"/>
                </a:tabLst>
              </a:pPr>
              <a:r>
                <a:rPr sz="900" spc="-5" dirty="0">
                  <a:latin typeface="Georgia"/>
                  <a:cs typeface="Georgia"/>
                </a:rPr>
                <a:t>Р</a:t>
              </a:r>
              <a:r>
                <a:rPr sz="900" dirty="0">
                  <a:latin typeface="Georgia"/>
                  <a:cs typeface="Georgia"/>
                </a:rPr>
                <a:t>ак желудка </a:t>
              </a:r>
              <a:r>
                <a:rPr sz="900" spc="-5" dirty="0">
                  <a:latin typeface="Georgia"/>
                  <a:cs typeface="Georgia"/>
                </a:rPr>
                <a:t>(</a:t>
              </a:r>
              <a:r>
                <a:rPr sz="900" dirty="0">
                  <a:solidFill>
                    <a:srgbClr val="FF0000"/>
                  </a:solidFill>
                  <a:latin typeface="Georgia"/>
                  <a:cs typeface="Georgia"/>
                </a:rPr>
                <a:t>95</a:t>
              </a:r>
              <a:r>
                <a:rPr sz="900" spc="-5" dirty="0">
                  <a:solidFill>
                    <a:srgbClr val="FF0000"/>
                  </a:solidFill>
                  <a:latin typeface="Georgia"/>
                  <a:cs typeface="Georgia"/>
                </a:rPr>
                <a:t> </a:t>
              </a:r>
              <a:r>
                <a:rPr sz="900" spc="-10" dirty="0">
                  <a:solidFill>
                    <a:srgbClr val="FF0000"/>
                  </a:solidFill>
                  <a:latin typeface="Georgia"/>
                  <a:cs typeface="Georgia"/>
                </a:rPr>
                <a:t>000</a:t>
              </a:r>
              <a:r>
                <a:rPr sz="900" dirty="0">
                  <a:latin typeface="Georgia"/>
                  <a:cs typeface="Georgia"/>
                </a:rPr>
                <a:t>) или</a:t>
              </a:r>
            </a:p>
            <a:p>
              <a:pPr marL="144780" indent="-144780">
                <a:lnSpc>
                  <a:spcPts val="1075"/>
                </a:lnSpc>
                <a:spcBef>
                  <a:spcPts val="254"/>
                </a:spcBef>
                <a:buChar char="•"/>
                <a:tabLst>
                  <a:tab pos="144780" algn="l"/>
                </a:tabLst>
              </a:pPr>
              <a:r>
                <a:rPr sz="900" dirty="0">
                  <a:latin typeface="Georgia"/>
                  <a:cs typeface="Georgia"/>
                </a:rPr>
                <a:t>Автомобиль</a:t>
              </a:r>
              <a:r>
                <a:rPr sz="900" spc="-10" dirty="0">
                  <a:latin typeface="Georgia"/>
                  <a:cs typeface="Georgia"/>
                </a:rPr>
                <a:t>н</a:t>
              </a:r>
              <a:r>
                <a:rPr sz="900" dirty="0">
                  <a:latin typeface="Georgia"/>
                  <a:cs typeface="Georgia"/>
                </a:rPr>
                <a:t>ые а</a:t>
              </a:r>
              <a:r>
                <a:rPr sz="900" spc="-5" dirty="0">
                  <a:latin typeface="Georgia"/>
                  <a:cs typeface="Georgia"/>
                </a:rPr>
                <a:t>в</a:t>
              </a:r>
              <a:r>
                <a:rPr sz="900" dirty="0">
                  <a:latin typeface="Georgia"/>
                  <a:cs typeface="Georgia"/>
                </a:rPr>
                <a:t>арии (</a:t>
              </a:r>
              <a:r>
                <a:rPr sz="900" dirty="0">
                  <a:solidFill>
                    <a:srgbClr val="FF0000"/>
                  </a:solidFill>
                  <a:latin typeface="Georgia"/>
                  <a:cs typeface="Georgia"/>
                </a:rPr>
                <a:t>46</a:t>
              </a:r>
              <a:r>
                <a:rPr sz="900" spc="-5" dirty="0">
                  <a:solidFill>
                    <a:srgbClr val="FF0000"/>
                  </a:solidFill>
                  <a:latin typeface="Georgia"/>
                  <a:cs typeface="Georgia"/>
                </a:rPr>
                <a:t> 00</a:t>
              </a:r>
              <a:r>
                <a:rPr sz="900" spc="-10" dirty="0">
                  <a:solidFill>
                    <a:srgbClr val="FF0000"/>
                  </a:solidFill>
                  <a:latin typeface="Georgia"/>
                  <a:cs typeface="Georgia"/>
                </a:rPr>
                <a:t>0</a:t>
              </a:r>
              <a:r>
                <a:rPr sz="900" dirty="0">
                  <a:latin typeface="Georgia"/>
                  <a:cs typeface="Georgia"/>
                </a:rPr>
                <a:t>)</a:t>
              </a:r>
            </a:p>
          </p:txBody>
        </p:sp>
        <p:sp>
          <p:nvSpPr>
            <p:cNvPr id="7" name="object 11"/>
            <p:cNvSpPr txBox="1"/>
            <p:nvPr/>
          </p:nvSpPr>
          <p:spPr>
            <a:xfrm>
              <a:off x="3661155" y="7504640"/>
              <a:ext cx="401955" cy="11430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1075"/>
                </a:lnSpc>
              </a:pPr>
              <a:r>
                <a:rPr sz="900" b="1" dirty="0">
                  <a:solidFill>
                    <a:srgbClr val="006FC0"/>
                  </a:solidFill>
                  <a:latin typeface="Georgia"/>
                  <a:cs typeface="Georgia"/>
                </a:rPr>
                <a:t>25%   </a:t>
              </a:r>
              <a:r>
                <a:rPr sz="900" b="1" spc="-5" dirty="0">
                  <a:solidFill>
                    <a:srgbClr val="006FC0"/>
                  </a:solidFill>
                  <a:latin typeface="Georgia"/>
                  <a:cs typeface="Georgia"/>
                </a:rPr>
                <a:t> </a:t>
              </a:r>
              <a:r>
                <a:rPr sz="900" dirty="0">
                  <a:latin typeface="Georgia"/>
                  <a:cs typeface="Georgia"/>
                </a:rPr>
                <a:t>•</a:t>
              </a:r>
            </a:p>
          </p:txBody>
        </p:sp>
        <p:sp>
          <p:nvSpPr>
            <p:cNvPr id="8" name="object 12"/>
            <p:cNvSpPr txBox="1"/>
            <p:nvPr/>
          </p:nvSpPr>
          <p:spPr>
            <a:xfrm>
              <a:off x="3661155" y="7848040"/>
              <a:ext cx="232410" cy="11430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1075"/>
                </a:lnSpc>
              </a:pPr>
              <a:r>
                <a:rPr sz="900" b="1" spc="-5" dirty="0">
                  <a:solidFill>
                    <a:srgbClr val="006FC0"/>
                  </a:solidFill>
                  <a:latin typeface="Georgia"/>
                  <a:cs typeface="Georgia"/>
                </a:rPr>
                <a:t>75%</a:t>
              </a:r>
              <a:endParaRPr sz="900" dirty="0">
                <a:latin typeface="Georgia"/>
                <a:cs typeface="Georgia"/>
              </a:endParaRPr>
            </a:p>
          </p:txBody>
        </p:sp>
        <p:sp>
          <p:nvSpPr>
            <p:cNvPr id="9" name="object 13"/>
            <p:cNvSpPr txBox="1"/>
            <p:nvPr/>
          </p:nvSpPr>
          <p:spPr>
            <a:xfrm>
              <a:off x="2524760" y="5716999"/>
              <a:ext cx="3015615" cy="178435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1675"/>
                </a:lnSpc>
              </a:pPr>
              <a:r>
                <a:rPr sz="1400" b="1" spc="-5" dirty="0">
                  <a:solidFill>
                    <a:srgbClr val="7C2981"/>
                  </a:solidFill>
                  <a:latin typeface="Georgia"/>
                  <a:cs typeface="Georgia"/>
                </a:rPr>
                <a:t>Вопрос</a:t>
              </a:r>
              <a:r>
                <a:rPr sz="1400" b="1" spc="5" dirty="0">
                  <a:solidFill>
                    <a:srgbClr val="7C2981"/>
                  </a:solidFill>
                  <a:latin typeface="Georgia"/>
                  <a:cs typeface="Georgia"/>
                </a:rPr>
                <a:t> </a:t>
              </a:r>
              <a:r>
                <a:rPr sz="1400" b="1" spc="-5" dirty="0">
                  <a:solidFill>
                    <a:srgbClr val="7C2981"/>
                  </a:solidFill>
                  <a:latin typeface="Georgia"/>
                  <a:cs typeface="Georgia"/>
                </a:rPr>
                <a:t>3:</a:t>
              </a:r>
              <a:r>
                <a:rPr sz="1400" b="1" spc="5" dirty="0">
                  <a:solidFill>
                    <a:srgbClr val="7C2981"/>
                  </a:solidFill>
                  <a:latin typeface="Georgia"/>
                  <a:cs typeface="Georgia"/>
                </a:rPr>
                <a:t> </a:t>
              </a:r>
              <a:r>
                <a:rPr sz="1400" u="sng" spc="-355" dirty="0">
                  <a:solidFill>
                    <a:srgbClr val="7C2981"/>
                  </a:solidFill>
                  <a:latin typeface="Times New Roman"/>
                  <a:cs typeface="Times New Roman"/>
                </a:rPr>
                <a:t> </a:t>
              </a:r>
              <a:r>
                <a:rPr sz="1400" b="1" u="sng" spc="-5" dirty="0">
                  <a:solidFill>
                    <a:srgbClr val="7C2981"/>
                  </a:solidFill>
                  <a:latin typeface="Georgia"/>
                  <a:cs typeface="Georgia"/>
                </a:rPr>
                <a:t>ПРИЧИ</a:t>
              </a:r>
              <a:r>
                <a:rPr sz="1400" u="sng" spc="-355" dirty="0">
                  <a:solidFill>
                    <a:srgbClr val="7C2981"/>
                  </a:solidFill>
                  <a:latin typeface="Times New Roman"/>
                  <a:cs typeface="Times New Roman"/>
                </a:rPr>
                <a:t> </a:t>
              </a:r>
              <a:r>
                <a:rPr sz="1400" b="1" u="sng" spc="-5" dirty="0">
                  <a:solidFill>
                    <a:srgbClr val="7C2981"/>
                  </a:solidFill>
                  <a:latin typeface="Georgia"/>
                  <a:cs typeface="Georgia"/>
                </a:rPr>
                <a:t>НЫ</a:t>
              </a:r>
              <a:r>
                <a:rPr sz="1400" u="sng" dirty="0">
                  <a:solidFill>
                    <a:srgbClr val="7C2981"/>
                  </a:solidFill>
                  <a:latin typeface="Times New Roman"/>
                  <a:cs typeface="Times New Roman"/>
                </a:rPr>
                <a:t> </a:t>
              </a:r>
              <a:r>
                <a:rPr sz="1400" b="1" u="sng" spc="-5" dirty="0">
                  <a:solidFill>
                    <a:srgbClr val="7C2981"/>
                  </a:solidFill>
                  <a:latin typeface="Georgia"/>
                  <a:cs typeface="Georgia"/>
                </a:rPr>
                <a:t>СМЕ</a:t>
              </a:r>
              <a:r>
                <a:rPr sz="1400" u="sng" spc="-350" dirty="0">
                  <a:solidFill>
                    <a:srgbClr val="7C2981"/>
                  </a:solidFill>
                  <a:latin typeface="Times New Roman"/>
                  <a:cs typeface="Times New Roman"/>
                </a:rPr>
                <a:t> </a:t>
              </a:r>
              <a:r>
                <a:rPr sz="1400" b="1" u="sng" spc="-5" dirty="0">
                  <a:solidFill>
                    <a:srgbClr val="7C2981"/>
                  </a:solidFill>
                  <a:latin typeface="Georgia"/>
                  <a:cs typeface="Georgia"/>
                </a:rPr>
                <a:t>РТИ</a:t>
              </a:r>
              <a:r>
                <a:rPr sz="1400" u="sng" spc="-25" dirty="0">
                  <a:solidFill>
                    <a:srgbClr val="7C2981"/>
                  </a:solidFill>
                  <a:latin typeface="Times New Roman"/>
                  <a:cs typeface="Times New Roman"/>
                </a:rPr>
                <a:t> 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10" name="object 14"/>
            <p:cNvSpPr txBox="1"/>
            <p:nvPr/>
          </p:nvSpPr>
          <p:spPr>
            <a:xfrm>
              <a:off x="3250183" y="7076396"/>
              <a:ext cx="1466017" cy="132537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1075"/>
                </a:lnSpc>
              </a:pPr>
              <a:r>
                <a:rPr lang="ru-RU" sz="900" b="1" dirty="0">
                  <a:solidFill>
                    <a:srgbClr val="006FC0"/>
                  </a:solidFill>
                  <a:latin typeface="Georgia"/>
                  <a:cs typeface="Georgia"/>
                </a:rPr>
                <a:t>Чаще всех</a:t>
              </a:r>
              <a:r>
                <a:rPr sz="900" b="1" spc="-5" dirty="0">
                  <a:solidFill>
                    <a:srgbClr val="006FC0"/>
                  </a:solidFill>
                  <a:latin typeface="Georgia"/>
                  <a:cs typeface="Georgia"/>
                </a:rPr>
                <a:t> </a:t>
              </a:r>
              <a:r>
                <a:rPr sz="900" b="1" dirty="0">
                  <a:solidFill>
                    <a:srgbClr val="006FC0"/>
                  </a:solidFill>
                  <a:latin typeface="Georgia"/>
                  <a:cs typeface="Georgia"/>
                </a:rPr>
                <a:t>встреч</a:t>
              </a:r>
              <a:r>
                <a:rPr sz="900" b="1" spc="-5" dirty="0">
                  <a:solidFill>
                    <a:srgbClr val="006FC0"/>
                  </a:solidFill>
                  <a:latin typeface="Georgia"/>
                  <a:cs typeface="Georgia"/>
                </a:rPr>
                <a:t>а</a:t>
              </a:r>
              <a:r>
                <a:rPr sz="900" b="1" dirty="0">
                  <a:solidFill>
                    <a:srgbClr val="006FC0"/>
                  </a:solidFill>
                  <a:latin typeface="Georgia"/>
                  <a:cs typeface="Georgia"/>
                </a:rPr>
                <a:t>ется</a:t>
              </a:r>
              <a:endParaRPr sz="900" dirty="0">
                <a:latin typeface="Georgia"/>
                <a:cs typeface="Georgia"/>
              </a:endParaRPr>
            </a:p>
          </p:txBody>
        </p:sp>
        <p:sp>
          <p:nvSpPr>
            <p:cNvPr id="11" name="object 15"/>
            <p:cNvSpPr txBox="1"/>
            <p:nvPr/>
          </p:nvSpPr>
          <p:spPr>
            <a:xfrm>
              <a:off x="1758187" y="6304117"/>
              <a:ext cx="4140769" cy="132537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70180" indent="-170180">
                <a:lnSpc>
                  <a:spcPts val="1075"/>
                </a:lnSpc>
                <a:buFont typeface="Arial"/>
                <a:buChar char="•"/>
                <a:tabLst>
                  <a:tab pos="170815" algn="l"/>
                </a:tabLst>
              </a:pPr>
              <a:r>
                <a:rPr sz="900" dirty="0" err="1">
                  <a:latin typeface="Georgia"/>
                  <a:cs typeface="Georgia"/>
                </a:rPr>
                <a:t>Что</a:t>
              </a:r>
              <a:r>
                <a:rPr sz="900" dirty="0">
                  <a:latin typeface="Georgia"/>
                  <a:cs typeface="Georgia"/>
                </a:rPr>
                <a:t> </a:t>
              </a:r>
              <a:r>
                <a:rPr sz="900" dirty="0" err="1">
                  <a:latin typeface="Georgia"/>
                  <a:cs typeface="Georgia"/>
                </a:rPr>
                <a:t>является</a:t>
              </a:r>
              <a:r>
                <a:rPr sz="900" spc="-5" dirty="0">
                  <a:latin typeface="Georgia"/>
                  <a:cs typeface="Georgia"/>
                </a:rPr>
                <a:t> </a:t>
              </a:r>
              <a:r>
                <a:rPr lang="ru-RU" sz="900" spc="-5" dirty="0">
                  <a:latin typeface="Georgia"/>
                  <a:cs typeface="Georgia"/>
                </a:rPr>
                <a:t>самой распространенной </a:t>
              </a:r>
              <a:r>
                <a:rPr sz="900" dirty="0" err="1">
                  <a:latin typeface="Georgia"/>
                  <a:cs typeface="Georgia"/>
                </a:rPr>
                <a:t>причиной</a:t>
              </a:r>
              <a:r>
                <a:rPr sz="900" dirty="0">
                  <a:latin typeface="Georgia"/>
                  <a:cs typeface="Georgia"/>
                </a:rPr>
                <a:t> смерти в </a:t>
              </a:r>
              <a:r>
                <a:rPr sz="900" spc="-10" dirty="0">
                  <a:latin typeface="Georgia"/>
                  <a:cs typeface="Georgia"/>
                </a:rPr>
                <a:t>С</a:t>
              </a:r>
              <a:r>
                <a:rPr sz="900" dirty="0">
                  <a:latin typeface="Georgia"/>
                  <a:cs typeface="Georgia"/>
                </a:rPr>
                <a:t>ША?</a:t>
              </a:r>
            </a:p>
          </p:txBody>
        </p:sp>
        <p:sp>
          <p:nvSpPr>
            <p:cNvPr id="12" name="object 16"/>
            <p:cNvSpPr txBox="1"/>
            <p:nvPr/>
          </p:nvSpPr>
          <p:spPr>
            <a:xfrm>
              <a:off x="4014723" y="7504640"/>
              <a:ext cx="1772920" cy="459105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71450" marR="573405">
                <a:lnSpc>
                  <a:spcPct val="118300"/>
                </a:lnSpc>
              </a:pPr>
              <a:r>
                <a:rPr sz="900" dirty="0">
                  <a:latin typeface="Georgia"/>
                  <a:cs typeface="Georgia"/>
                </a:rPr>
                <a:t>Тубер</a:t>
              </a:r>
              <a:r>
                <a:rPr sz="900" spc="-5" dirty="0">
                  <a:latin typeface="Georgia"/>
                  <a:cs typeface="Georgia"/>
                </a:rPr>
                <a:t>к</a:t>
              </a:r>
              <a:r>
                <a:rPr sz="900" dirty="0">
                  <a:latin typeface="Georgia"/>
                  <a:cs typeface="Georgia"/>
                </a:rPr>
                <a:t>улез </a:t>
              </a:r>
              <a:r>
                <a:rPr sz="900" spc="-5" dirty="0">
                  <a:latin typeface="Georgia"/>
                  <a:cs typeface="Georgia"/>
                </a:rPr>
                <a:t>(</a:t>
              </a:r>
              <a:r>
                <a:rPr sz="900" dirty="0">
                  <a:solidFill>
                    <a:srgbClr val="FF0000"/>
                  </a:solidFill>
                  <a:latin typeface="Georgia"/>
                  <a:cs typeface="Georgia"/>
                </a:rPr>
                <a:t>4</a:t>
              </a:r>
              <a:r>
                <a:rPr sz="900" spc="-10" dirty="0">
                  <a:solidFill>
                    <a:srgbClr val="FF0000"/>
                  </a:solidFill>
                  <a:latin typeface="Georgia"/>
                  <a:cs typeface="Georgia"/>
                </a:rPr>
                <a:t> </a:t>
              </a:r>
              <a:r>
                <a:rPr sz="900" spc="-5" dirty="0">
                  <a:solidFill>
                    <a:srgbClr val="FF0000"/>
                  </a:solidFill>
                  <a:latin typeface="Georgia"/>
                  <a:cs typeface="Georgia"/>
                </a:rPr>
                <a:t>00</a:t>
              </a:r>
              <a:r>
                <a:rPr sz="900" spc="-10" dirty="0">
                  <a:solidFill>
                    <a:srgbClr val="FF0000"/>
                  </a:solidFill>
                  <a:latin typeface="Georgia"/>
                  <a:cs typeface="Georgia"/>
                </a:rPr>
                <a:t>0</a:t>
              </a:r>
              <a:r>
                <a:rPr sz="900" dirty="0">
                  <a:latin typeface="Georgia"/>
                  <a:cs typeface="Georgia"/>
                </a:rPr>
                <a:t>) или</a:t>
              </a:r>
            </a:p>
            <a:p>
              <a:pPr marL="170180" indent="-170180">
                <a:lnSpc>
                  <a:spcPct val="100000"/>
                </a:lnSpc>
                <a:spcBef>
                  <a:spcPts val="254"/>
                </a:spcBef>
                <a:buFont typeface="Arial"/>
                <a:buChar char="•"/>
                <a:tabLst>
                  <a:tab pos="170815" algn="l"/>
                </a:tabLst>
              </a:pPr>
              <a:r>
                <a:rPr sz="900" dirty="0">
                  <a:latin typeface="Georgia"/>
                  <a:cs typeface="Georgia"/>
                </a:rPr>
                <a:t>Пожары и во</a:t>
              </a:r>
              <a:r>
                <a:rPr sz="900" spc="-10" dirty="0">
                  <a:latin typeface="Georgia"/>
                  <a:cs typeface="Georgia"/>
                </a:rPr>
                <a:t>з</a:t>
              </a:r>
              <a:r>
                <a:rPr sz="900" dirty="0">
                  <a:latin typeface="Georgia"/>
                  <a:cs typeface="Georgia"/>
                </a:rPr>
                <a:t>горания (</a:t>
              </a:r>
              <a:r>
                <a:rPr sz="900" dirty="0">
                  <a:solidFill>
                    <a:srgbClr val="FF0000"/>
                  </a:solidFill>
                  <a:latin typeface="Georgia"/>
                  <a:cs typeface="Georgia"/>
                </a:rPr>
                <a:t>5</a:t>
              </a:r>
              <a:r>
                <a:rPr sz="900" spc="-5" dirty="0">
                  <a:solidFill>
                    <a:srgbClr val="FF0000"/>
                  </a:solidFill>
                  <a:latin typeface="Georgia"/>
                  <a:cs typeface="Georgia"/>
                </a:rPr>
                <a:t> </a:t>
              </a:r>
              <a:r>
                <a:rPr sz="900" spc="-10" dirty="0">
                  <a:solidFill>
                    <a:srgbClr val="FF0000"/>
                  </a:solidFill>
                  <a:latin typeface="Georgia"/>
                  <a:cs typeface="Georgia"/>
                </a:rPr>
                <a:t>00</a:t>
              </a:r>
              <a:r>
                <a:rPr sz="900" spc="-5" dirty="0">
                  <a:solidFill>
                    <a:srgbClr val="FF0000"/>
                  </a:solidFill>
                  <a:latin typeface="Georgia"/>
                  <a:cs typeface="Georgia"/>
                </a:rPr>
                <a:t>0</a:t>
              </a:r>
              <a:r>
                <a:rPr sz="900" dirty="0">
                  <a:latin typeface="Georgia"/>
                  <a:cs typeface="Georgia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7149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 txBox="1"/>
          <p:nvPr/>
        </p:nvSpPr>
        <p:spPr>
          <a:xfrm>
            <a:off x="-1588" y="74612"/>
            <a:ext cx="4940300" cy="2970044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076960" marR="728345" indent="-71120" defTabSz="914400">
              <a:lnSpc>
                <a:spcPts val="1580"/>
              </a:lnSpc>
            </a:pP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Базовая оценк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а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/редкие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события, припоминание/подтверждение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defTabSz="914400"/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97840" defTabSz="914400">
              <a:spcBef>
                <a:spcPts val="830"/>
              </a:spcBef>
            </a:pP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Поче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у 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э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то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 п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ре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ставл</a:t>
            </a:r>
            <a:r>
              <a:rPr sz="1000" spc="-10" dirty="0">
                <a:solidFill>
                  <a:prstClr val="black"/>
                </a:solidFill>
                <a:latin typeface="Georgia"/>
                <a:cs typeface="Georgia"/>
              </a:rPr>
              <a:t>я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т п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облем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?</a:t>
            </a:r>
          </a:p>
          <a:p>
            <a:pPr marL="648970" indent="-143510" defTabSz="914400">
              <a:spcBef>
                <a:spcPts val="19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Негатив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ое в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здейств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бработку информации</a:t>
            </a:r>
          </a:p>
          <a:p>
            <a:pPr marL="648970" marR="782955" indent="-143510" defTabSz="914400">
              <a:lnSpc>
                <a:spcPts val="1019"/>
              </a:lnSpc>
              <a:spcBef>
                <a:spcPts val="30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Тенден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ц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ия опуска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ь инфо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маци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которая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против</a:t>
            </a:r>
            <a:r>
              <a:rPr sz="900" spc="-10" dirty="0" err="1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ре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ч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ит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им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существу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щим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убеждениям</a:t>
            </a:r>
          </a:p>
          <a:p>
            <a:pPr marL="648970" indent="-143510" defTabSz="914400">
              <a:spcBef>
                <a:spcPts val="21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Или сосредо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очение на са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ой широкодо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туп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ой информации</a:t>
            </a:r>
          </a:p>
          <a:p>
            <a:pPr marL="497840" defTabSz="914400">
              <a:spcBef>
                <a:spcPts val="120"/>
              </a:spcBef>
            </a:pP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Лю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б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ыт</a:t>
            </a:r>
            <a:r>
              <a:rPr sz="1000" spc="-1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ы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е п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еры:</a:t>
            </a:r>
          </a:p>
          <a:p>
            <a:pPr marL="648970" indent="-143510" defTabSz="914400">
              <a:spcBef>
                <a:spcPts val="18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Что более 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оятно: умере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ь от р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ка жел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дка или в 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мобильной 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арии?</a:t>
            </a:r>
          </a:p>
          <a:p>
            <a:pPr marL="497840" defTabSz="914400">
              <a:spcBef>
                <a:spcPts val="215"/>
              </a:spcBef>
            </a:pPr>
            <a:r>
              <a:rPr sz="1100" spc="-5" dirty="0">
                <a:solidFill>
                  <a:prstClr val="black"/>
                </a:solidFill>
                <a:latin typeface="Georgia"/>
                <a:cs typeface="Georgia"/>
              </a:rPr>
              <a:t>Что можно</a:t>
            </a:r>
            <a:r>
              <a:rPr sz="1100" spc="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11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1100" spc="-5" dirty="0">
                <a:solidFill>
                  <a:prstClr val="black"/>
                </a:solidFill>
                <a:latin typeface="Georgia"/>
                <a:cs typeface="Georgia"/>
              </a:rPr>
              <a:t>елать?</a:t>
            </a:r>
            <a:endParaRPr sz="11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48970" indent="-143510" defTabSz="914400">
              <a:spcBef>
                <a:spcPts val="18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Найти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кого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-</a:t>
            </a:r>
            <a:r>
              <a:rPr lang="ru-RU" sz="900" spc="-10" dirty="0" err="1">
                <a:solidFill>
                  <a:prstClr val="black"/>
                </a:solidFill>
                <a:latin typeface="Georgia"/>
                <a:cs typeface="Georgia"/>
              </a:rPr>
              <a:t>нибудь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роль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адв</a:t>
            </a:r>
            <a:r>
              <a:rPr sz="900" spc="-10" dirty="0" err="1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ата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ьявола</a:t>
            </a:r>
            <a:endParaRPr sz="9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48970" indent="-143510" defTabSz="914400">
              <a:spcBef>
                <a:spcPts val="21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lang="ru-RU" sz="900" dirty="0" err="1">
                <a:solidFill>
                  <a:prstClr val="black"/>
                </a:solidFill>
                <a:latin typeface="Georgia"/>
                <a:cs typeface="Georgia"/>
              </a:rPr>
              <a:t>риведите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к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нтраргуме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ты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самост</a:t>
            </a:r>
            <a:r>
              <a:rPr sz="900" spc="5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ятел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ь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но</a:t>
            </a:r>
          </a:p>
          <a:p>
            <a:pPr marL="648970" indent="-143510" defTabSz="914400">
              <a:spcBef>
                <a:spcPts val="11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Открыться для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против</a:t>
            </a:r>
            <a:r>
              <a:rPr sz="900" spc="-10" dirty="0" err="1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ре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ч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ивой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инфор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ации</a:t>
            </a:r>
          </a:p>
          <a:p>
            <a:pPr marL="648970" marR="483234" indent="-143510" defTabSz="914400">
              <a:lnSpc>
                <a:spcPts val="1010"/>
              </a:lnSpc>
              <a:spcBef>
                <a:spcPts val="30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lang="ru-RU" sz="900" dirty="0" err="1">
                <a:solidFill>
                  <a:prstClr val="black"/>
                </a:solidFill>
                <a:latin typeface="Georgia"/>
                <a:cs typeface="Georgia"/>
              </a:rPr>
              <a:t>скать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альте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нативные м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ия,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spc="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ru-RU" sz="900" spc="5" dirty="0">
                <a:solidFill>
                  <a:prstClr val="black"/>
                </a:solidFill>
                <a:latin typeface="Georgia"/>
                <a:cs typeface="Georgia"/>
              </a:rPr>
              <a:t>при этом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не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задава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й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те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аводящих вопрос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в, кото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ые скл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я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 к подтве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ждению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его м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ения</a:t>
            </a:r>
          </a:p>
          <a:p>
            <a:pPr marL="648970" indent="-143510" defTabSz="914400">
              <a:spcBef>
                <a:spcPts val="18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Получит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ь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с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атистичес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ие д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ые!</a:t>
            </a:r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1712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5557" y="74612"/>
            <a:ext cx="4948238" cy="3416300"/>
            <a:chOff x="1301750" y="5911850"/>
            <a:chExt cx="4948238" cy="3416300"/>
          </a:xfrm>
        </p:grpSpPr>
        <p:sp>
          <p:nvSpPr>
            <p:cNvPr id="13" name="object 8"/>
            <p:cNvSpPr txBox="1">
              <a:spLocks noChangeArrowheads="1"/>
            </p:cNvSpPr>
            <p:nvPr/>
          </p:nvSpPr>
          <p:spPr bwMode="auto">
            <a:xfrm>
              <a:off x="2330450" y="6188075"/>
              <a:ext cx="39116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12700" rIns="0" bIns="0">
              <a:spAutoFit/>
            </a:bodyPr>
            <a:lstStyle>
              <a:lvl1pPr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100"/>
                </a:spcBef>
              </a:pPr>
              <a:r>
                <a:rPr lang="ru-RU" altLang="ru-RU" sz="1400" b="1" dirty="0">
                  <a:solidFill>
                    <a:srgbClr val="7D2981"/>
                  </a:solidFill>
                  <a:latin typeface="Georgia" panose="02040502050405020303" pitchFamily="18" charset="0"/>
                </a:rPr>
                <a:t>Вопрос 4: неопределенные величины</a:t>
              </a:r>
              <a:endParaRPr lang="ru-RU" altLang="ru-RU" sz="1400" dirty="0">
                <a:latin typeface="Georgia" panose="02040502050405020303" pitchFamily="18" charset="0"/>
              </a:endParaRPr>
            </a:p>
          </p:txBody>
        </p:sp>
        <p:sp>
          <p:nvSpPr>
            <p:cNvPr id="14" name="object 9">
              <a:extLst>
                <a:ext uri="{FF2B5EF4-FFF2-40B4-BE49-F238E27FC236}">
                  <a16:creationId xmlns:a16="http://schemas.microsoft.com/office/drawing/2014/main" id="{8EACFA30-B703-4727-9D74-21989B016D0A}"/>
                </a:ext>
              </a:extLst>
            </p:cNvPr>
            <p:cNvSpPr txBox="1"/>
            <p:nvPr/>
          </p:nvSpPr>
          <p:spPr>
            <a:xfrm>
              <a:off x="1416050" y="6718300"/>
              <a:ext cx="4800600" cy="1753043"/>
            </a:xfrm>
            <a:prstGeom prst="rect">
              <a:avLst/>
            </a:prstGeom>
            <a:ln>
              <a:noFill/>
            </a:ln>
          </p:spPr>
          <p:txBody>
            <a:bodyPr lIns="0" tIns="52069" rIns="0" bIns="0">
              <a:spAutoFit/>
            </a:bodyPr>
            <a:lstStyle/>
            <a:p>
              <a:pPr marL="255588" indent="-255588" eaLnBrk="1" hangingPunct="1">
                <a:spcBef>
                  <a:spcPts val="413"/>
                </a:spcBef>
                <a:buClr>
                  <a:srgbClr val="7D2981"/>
                </a:buClr>
                <a:buSzPct val="80000"/>
                <a:buFontTx/>
                <a:buAutoNum type="arabicPeriod"/>
                <a:tabLst>
                  <a:tab pos="255588" algn="l"/>
                  <a:tab pos="257175" algn="l"/>
                </a:tabLst>
                <a:defRPr/>
              </a:pPr>
              <a:r>
                <a:rPr lang="ru-RU" sz="800" dirty="0">
                  <a:latin typeface="Georgia" pitchFamily="18" charset="0"/>
                  <a:cs typeface="Arial" charset="0"/>
                </a:rPr>
                <a:t>Число проданных в США книг в 2000 г.					</a:t>
              </a:r>
              <a:r>
                <a:rPr lang="ru-RU" sz="800" spc="-5" dirty="0">
                  <a:solidFill>
                    <a:srgbClr val="FF0000"/>
                  </a:solidFill>
                  <a:latin typeface="Arial"/>
                  <a:cs typeface="Arial"/>
                </a:rPr>
                <a:t>2,36</a:t>
              </a:r>
              <a:r>
                <a:rPr lang="ru-RU" sz="800" spc="-90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lang="ru-RU" sz="800" dirty="0">
                  <a:solidFill>
                    <a:srgbClr val="FF0000"/>
                  </a:solidFill>
                  <a:latin typeface="Arial"/>
                  <a:cs typeface="Arial"/>
                </a:rPr>
                <a:t>млрд</a:t>
              </a:r>
              <a:endParaRPr lang="ru-RU" sz="800" dirty="0">
                <a:latin typeface="Georgia" pitchFamily="18" charset="0"/>
                <a:cs typeface="Arial" charset="0"/>
              </a:endParaRPr>
            </a:p>
            <a:p>
              <a:pPr marL="255588" indent="-255588" eaLnBrk="1" hangingPunct="1">
                <a:spcBef>
                  <a:spcPts val="313"/>
                </a:spcBef>
                <a:buClr>
                  <a:srgbClr val="7D2981"/>
                </a:buClr>
                <a:buSzPct val="80000"/>
                <a:buFontTx/>
                <a:buAutoNum type="arabicPeriod"/>
                <a:tabLst>
                  <a:tab pos="255588" algn="l"/>
                  <a:tab pos="257175" algn="l"/>
                </a:tabLst>
                <a:defRPr/>
              </a:pPr>
              <a:r>
                <a:rPr lang="ru-RU" sz="800" dirty="0">
                  <a:latin typeface="Georgia" pitchFamily="18" charset="0"/>
                  <a:cs typeface="Arial" charset="0"/>
                </a:rPr>
                <a:t>Численность трудовых ресурсов США на 2000 г.</a:t>
              </a:r>
              <a:r>
                <a:rPr lang="ru-RU" sz="800" dirty="0">
                  <a:solidFill>
                    <a:srgbClr val="FF0000"/>
                  </a:solidFill>
                  <a:latin typeface="Arial"/>
                  <a:cs typeface="Arial"/>
                </a:rPr>
                <a:t> 				140</a:t>
              </a:r>
              <a:r>
                <a:rPr lang="ru-RU" sz="800" spc="-95" dirty="0">
                  <a:solidFill>
                    <a:srgbClr val="FF0000"/>
                  </a:solidFill>
                  <a:latin typeface="Arial"/>
                  <a:cs typeface="Arial"/>
                </a:rPr>
                <a:t> </a:t>
              </a:r>
              <a:r>
                <a:rPr lang="ru-RU" sz="800" spc="-5" dirty="0">
                  <a:solidFill>
                    <a:srgbClr val="FF0000"/>
                  </a:solidFill>
                  <a:latin typeface="Arial"/>
                  <a:cs typeface="Arial"/>
                </a:rPr>
                <a:t>млн</a:t>
              </a:r>
              <a:endParaRPr lang="ru-RU" sz="800" dirty="0">
                <a:latin typeface="Georgia" pitchFamily="18" charset="0"/>
                <a:cs typeface="Arial" charset="0"/>
              </a:endParaRPr>
            </a:p>
            <a:p>
              <a:pPr marL="255588" indent="-255588" eaLnBrk="1" hangingPunct="1">
                <a:spcBef>
                  <a:spcPts val="288"/>
                </a:spcBef>
                <a:buClr>
                  <a:srgbClr val="7D2981"/>
                </a:buClr>
                <a:buSzPct val="80000"/>
                <a:buFontTx/>
                <a:buAutoNum type="arabicPeriod"/>
                <a:tabLst>
                  <a:tab pos="255588" algn="l"/>
                  <a:tab pos="257175" algn="l"/>
                </a:tabLst>
                <a:defRPr/>
              </a:pPr>
              <a:r>
                <a:rPr lang="ru-RU" sz="800" dirty="0">
                  <a:latin typeface="Georgia" pitchFamily="18" charset="0"/>
                  <a:cs typeface="Arial" charset="0"/>
                </a:rPr>
                <a:t>Число золотых медалей, выигранных корейской командой на </a:t>
              </a:r>
              <a:br>
                <a:rPr lang="ru-RU" sz="800" dirty="0">
                  <a:latin typeface="Georgia" pitchFamily="18" charset="0"/>
                  <a:cs typeface="Arial" charset="0"/>
                </a:rPr>
              </a:br>
              <a:r>
                <a:rPr lang="ru-RU" sz="800" dirty="0">
                  <a:latin typeface="Georgia" pitchFamily="18" charset="0"/>
                  <a:cs typeface="Arial" charset="0"/>
                </a:rPr>
                <a:t>Олимпийских играх 2004 г.			 			</a:t>
              </a:r>
              <a:r>
                <a:rPr lang="ru-RU" sz="800" dirty="0">
                  <a:solidFill>
                    <a:srgbClr val="FF0000"/>
                  </a:solidFill>
                  <a:latin typeface="Arial"/>
                  <a:cs typeface="Arial"/>
                </a:rPr>
                <a:t>9</a:t>
              </a:r>
              <a:endParaRPr lang="ru-RU" sz="800" dirty="0">
                <a:latin typeface="Georgia" pitchFamily="18" charset="0"/>
                <a:cs typeface="Arial" charset="0"/>
              </a:endParaRPr>
            </a:p>
            <a:p>
              <a:pPr marL="255588" indent="-255588" eaLnBrk="1" hangingPunct="1">
                <a:spcBef>
                  <a:spcPts val="288"/>
                </a:spcBef>
                <a:buClr>
                  <a:srgbClr val="7D2981"/>
                </a:buClr>
                <a:buSzPct val="80000"/>
                <a:buFont typeface="+mj-lt"/>
                <a:buAutoNum type="arabicPeriod" startAt="4"/>
                <a:tabLst>
                  <a:tab pos="255588" algn="l"/>
                  <a:tab pos="257175" algn="l"/>
                </a:tabLst>
                <a:defRPr/>
              </a:pPr>
              <a:r>
                <a:rPr lang="ru-RU" sz="800" dirty="0">
                  <a:latin typeface="Georgia" pitchFamily="18" charset="0"/>
                  <a:cs typeface="Arial" charset="0"/>
                </a:rPr>
                <a:t>Население Лихтенштейна на 31 декабря 2004 г.</a:t>
              </a:r>
              <a:r>
                <a:rPr lang="ru-RU" sz="800" dirty="0">
                  <a:solidFill>
                    <a:srgbClr val="FF0000"/>
                  </a:solidFill>
                  <a:latin typeface="Arial"/>
                  <a:cs typeface="Arial"/>
                </a:rPr>
                <a:t>                      			33436</a:t>
              </a:r>
              <a:endParaRPr lang="ru-RU" sz="800" dirty="0">
                <a:latin typeface="Georgia" pitchFamily="18" charset="0"/>
                <a:cs typeface="Arial" charset="0"/>
              </a:endParaRPr>
            </a:p>
            <a:p>
              <a:pPr marL="255588" indent="-255588" eaLnBrk="1" hangingPunct="1">
                <a:spcBef>
                  <a:spcPts val="288"/>
                </a:spcBef>
                <a:buClr>
                  <a:srgbClr val="7D2981"/>
                </a:buClr>
                <a:buSzPct val="80000"/>
                <a:buFontTx/>
                <a:buAutoNum type="arabicPeriod" startAt="4"/>
                <a:tabLst>
                  <a:tab pos="255588" algn="l"/>
                  <a:tab pos="257175" algn="l"/>
                </a:tabLst>
                <a:defRPr/>
              </a:pPr>
              <a:r>
                <a:rPr lang="ru-RU" sz="800" dirty="0">
                  <a:latin typeface="Georgia" pitchFamily="18" charset="0"/>
                  <a:cs typeface="Arial" charset="0"/>
                </a:rPr>
                <a:t>Число пиратских нападений в 2004 г.</a:t>
              </a:r>
              <a:r>
                <a:rPr lang="ru-RU" sz="800" dirty="0">
                  <a:solidFill>
                    <a:srgbClr val="FF0000"/>
                  </a:solidFill>
                  <a:latin typeface="Arial"/>
                  <a:cs typeface="Arial"/>
                </a:rPr>
                <a:t> 					325</a:t>
              </a:r>
              <a:endParaRPr lang="ru-RU" sz="800" dirty="0">
                <a:latin typeface="Georgia" pitchFamily="18" charset="0"/>
                <a:cs typeface="Arial" charset="0"/>
              </a:endParaRPr>
            </a:p>
            <a:p>
              <a:pPr marL="255588" indent="-255588" eaLnBrk="1" hangingPunct="1">
                <a:spcBef>
                  <a:spcPts val="313"/>
                </a:spcBef>
                <a:buClr>
                  <a:srgbClr val="7D2981"/>
                </a:buClr>
                <a:buSzPct val="80000"/>
                <a:buFontTx/>
                <a:buAutoNum type="arabicPeriod" startAt="4"/>
                <a:tabLst>
                  <a:tab pos="255588" algn="l"/>
                  <a:tab pos="257175" algn="l"/>
                </a:tabLst>
                <a:defRPr/>
              </a:pPr>
              <a:r>
                <a:rPr lang="ru-RU" sz="800" dirty="0">
                  <a:latin typeface="Georgia" pitchFamily="18" charset="0"/>
                  <a:cs typeface="Arial" charset="0"/>
                </a:rPr>
                <a:t>Число выкуренных сигарет на душу населения в Греции в 2004 г.</a:t>
              </a:r>
              <a:r>
                <a:rPr lang="ru-RU" sz="800" dirty="0">
                  <a:solidFill>
                    <a:srgbClr val="FF0000"/>
                  </a:solidFill>
                  <a:latin typeface="Arial"/>
                  <a:cs typeface="Arial"/>
                </a:rPr>
                <a:t>		3100</a:t>
              </a:r>
              <a:endParaRPr lang="ru-RU" sz="800" dirty="0">
                <a:latin typeface="Georgia" pitchFamily="18" charset="0"/>
                <a:cs typeface="Arial" charset="0"/>
              </a:endParaRPr>
            </a:p>
            <a:p>
              <a:pPr marL="255588" indent="-255588" eaLnBrk="1" hangingPunct="1">
                <a:spcBef>
                  <a:spcPts val="288"/>
                </a:spcBef>
                <a:buClr>
                  <a:srgbClr val="7D2981"/>
                </a:buClr>
                <a:buSzPct val="80000"/>
                <a:buFontTx/>
                <a:buAutoNum type="arabicPeriod" startAt="4"/>
                <a:tabLst>
                  <a:tab pos="255588" algn="l"/>
                  <a:tab pos="257175" algn="l"/>
                </a:tabLst>
                <a:defRPr/>
              </a:pPr>
              <a:r>
                <a:rPr lang="ru-RU" sz="800" dirty="0">
                  <a:latin typeface="Georgia" pitchFamily="18" charset="0"/>
                  <a:cs typeface="Arial" charset="0"/>
                </a:rPr>
                <a:t>Число автомобилей на душу населения в Испании в 2000 г.			</a:t>
              </a:r>
              <a:r>
                <a:rPr lang="ru-RU" sz="800" spc="-5" dirty="0">
                  <a:solidFill>
                    <a:srgbClr val="FF0000"/>
                  </a:solidFill>
                  <a:latin typeface="Arial"/>
                  <a:cs typeface="Arial"/>
                </a:rPr>
                <a:t>0,408</a:t>
              </a:r>
              <a:endParaRPr lang="ru-RU" sz="800" dirty="0">
                <a:latin typeface="Georgia" pitchFamily="18" charset="0"/>
                <a:cs typeface="Arial" charset="0"/>
              </a:endParaRPr>
            </a:p>
            <a:p>
              <a:pPr marL="255588" indent="-255588" eaLnBrk="1" hangingPunct="1">
                <a:spcBef>
                  <a:spcPts val="313"/>
                </a:spcBef>
                <a:buClr>
                  <a:srgbClr val="7D2981"/>
                </a:buClr>
                <a:buSzPct val="80000"/>
                <a:buFontTx/>
                <a:buAutoNum type="arabicPeriod" startAt="4"/>
                <a:tabLst>
                  <a:tab pos="255588" algn="l"/>
                  <a:tab pos="257175" algn="l"/>
                </a:tabLst>
                <a:defRPr/>
              </a:pPr>
              <a:r>
                <a:rPr lang="ru-RU" sz="800" dirty="0">
                  <a:latin typeface="Georgia" pitchFamily="18" charset="0"/>
                  <a:cs typeface="Arial" charset="0"/>
                </a:rPr>
                <a:t>Длина реки Меконг в км составляет					</a:t>
              </a:r>
              <a:r>
                <a:rPr lang="ru-RU" sz="800" dirty="0">
                  <a:solidFill>
                    <a:srgbClr val="FF0000"/>
                  </a:solidFill>
                  <a:latin typeface="Arial"/>
                  <a:cs typeface="Arial"/>
                </a:rPr>
                <a:t>4425</a:t>
              </a:r>
              <a:endParaRPr lang="ru-RU" sz="800" dirty="0">
                <a:latin typeface="Georgia" pitchFamily="18" charset="0"/>
                <a:cs typeface="Arial" charset="0"/>
              </a:endParaRPr>
            </a:p>
            <a:p>
              <a:pPr marL="255588" indent="-255588" eaLnBrk="1" hangingPunct="1">
                <a:spcBef>
                  <a:spcPts val="288"/>
                </a:spcBef>
                <a:buClr>
                  <a:srgbClr val="7D2981"/>
                </a:buClr>
                <a:buSzPct val="80000"/>
                <a:buFontTx/>
                <a:buAutoNum type="arabicPeriod" startAt="4"/>
                <a:tabLst>
                  <a:tab pos="255588" algn="l"/>
                  <a:tab pos="257175" algn="l"/>
                </a:tabLst>
                <a:defRPr/>
              </a:pPr>
              <a:r>
                <a:rPr lang="ru-RU" sz="800" dirty="0">
                  <a:latin typeface="Georgia" pitchFamily="18" charset="0"/>
                  <a:cs typeface="Arial" charset="0"/>
                </a:rPr>
                <a:t>Год, когда продажи компания </a:t>
              </a:r>
              <a:r>
                <a:rPr lang="ru-RU" sz="800" dirty="0" err="1">
                  <a:latin typeface="Georgia" pitchFamily="18" charset="0"/>
                  <a:cs typeface="Arial" charset="0"/>
                </a:rPr>
                <a:t>General</a:t>
              </a:r>
              <a:r>
                <a:rPr lang="ru-RU" sz="800" dirty="0">
                  <a:latin typeface="Georgia" pitchFamily="18" charset="0"/>
                  <a:cs typeface="Arial" charset="0"/>
                </a:rPr>
                <a:t> </a:t>
              </a:r>
              <a:r>
                <a:rPr lang="ru-RU" sz="800" dirty="0" err="1">
                  <a:latin typeface="Georgia" pitchFamily="18" charset="0"/>
                  <a:cs typeface="Arial" charset="0"/>
                </a:rPr>
                <a:t>Motors</a:t>
              </a:r>
              <a:r>
                <a:rPr lang="ru-RU" sz="800" dirty="0">
                  <a:latin typeface="Georgia" pitchFamily="18" charset="0"/>
                  <a:cs typeface="Arial" charset="0"/>
                </a:rPr>
                <a:t> впервые достигли $1 млрд	</a:t>
              </a:r>
              <a:r>
                <a:rPr lang="ru-RU" sz="800" dirty="0">
                  <a:solidFill>
                    <a:srgbClr val="FF0000"/>
                  </a:solidFill>
                  <a:latin typeface="Arial"/>
                  <a:cs typeface="Arial"/>
                </a:rPr>
                <a:t>1926</a:t>
              </a:r>
              <a:endParaRPr lang="ru-RU" sz="800" dirty="0">
                <a:latin typeface="Georgia" pitchFamily="18" charset="0"/>
                <a:cs typeface="Arial" charset="0"/>
              </a:endParaRPr>
            </a:p>
            <a:p>
              <a:pPr marL="255588" indent="-255588" eaLnBrk="1" hangingPunct="1">
                <a:spcBef>
                  <a:spcPts val="288"/>
                </a:spcBef>
                <a:buClr>
                  <a:srgbClr val="7D2981"/>
                </a:buClr>
                <a:buSzPct val="80000"/>
                <a:buFont typeface="+mj-lt"/>
                <a:buAutoNum type="arabicPeriod" startAt="10"/>
                <a:tabLst>
                  <a:tab pos="255588" algn="l"/>
                  <a:tab pos="257175" algn="l"/>
                </a:tabLst>
                <a:defRPr/>
              </a:pPr>
              <a:r>
                <a:rPr lang="ru-RU" sz="800" dirty="0">
                  <a:latin typeface="Georgia" pitchFamily="18" charset="0"/>
                  <a:cs typeface="Arial" charset="0"/>
                </a:rPr>
                <a:t>Рыночная стоимость Heinz по состоянию на 14 марта 2003 г. 			</a:t>
              </a:r>
              <a:r>
                <a:rPr lang="ru-RU" sz="800" dirty="0">
                  <a:solidFill>
                    <a:srgbClr val="FF0000"/>
                  </a:solidFill>
                  <a:latin typeface="Arial"/>
                  <a:cs typeface="Arial"/>
                </a:rPr>
                <a:t>10,6 млрд </a:t>
              </a:r>
              <a:r>
                <a:rPr lang="ru-RU" sz="800" dirty="0">
                  <a:latin typeface="Georgia" pitchFamily="18" charset="0"/>
                  <a:cs typeface="Arial" charset="0"/>
                </a:rPr>
                <a:t> </a:t>
              </a:r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576ECE93-DD1B-445C-B918-8E50AE367249}"/>
                </a:ext>
              </a:extLst>
            </p:cNvPr>
            <p:cNvSpPr txBox="1"/>
            <p:nvPr/>
          </p:nvSpPr>
          <p:spPr>
            <a:xfrm>
              <a:off x="1403350" y="8924925"/>
              <a:ext cx="4846638" cy="196850"/>
            </a:xfrm>
            <a:prstGeom prst="rect">
              <a:avLst/>
            </a:prstGeom>
            <a:ln>
              <a:noFill/>
            </a:ln>
          </p:spPr>
          <p:txBody>
            <a:bodyPr lIns="0" tIns="12700" rIns="0" bIns="0">
              <a:spAutoFit/>
            </a:bodyPr>
            <a:lstStyle/>
            <a:p>
              <a:pPr eaLnBrk="1" fontAlgn="auto" hangingPunct="1">
                <a:spcBef>
                  <a:spcPts val="100"/>
                </a:spcBef>
                <a:spcAft>
                  <a:spcPts val="0"/>
                </a:spcAft>
                <a:defRPr/>
              </a:pPr>
              <a:r>
                <a:rPr lang="ru-RU" sz="1200" b="1" spc="-5" dirty="0">
                  <a:solidFill>
                    <a:srgbClr val="FF0000"/>
                  </a:solidFill>
                  <a:latin typeface="Arial"/>
                  <a:cs typeface="Arial"/>
                </a:rPr>
                <a:t>ПРЕДВЗЯТОСТЬ, ОСНОВАННАЯ НА ИЗЛИШНЕЙ УВЕРЕННОСТИ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16" name="object 14"/>
            <p:cNvSpPr>
              <a:spLocks/>
            </p:cNvSpPr>
            <p:nvPr/>
          </p:nvSpPr>
          <p:spPr bwMode="auto">
            <a:xfrm>
              <a:off x="1301750" y="5911850"/>
              <a:ext cx="4940300" cy="3416300"/>
            </a:xfrm>
            <a:custGeom>
              <a:avLst/>
              <a:gdLst>
                <a:gd name="T0" fmla="*/ 0 w 4940300"/>
                <a:gd name="T1" fmla="*/ 0 h 3416300"/>
                <a:gd name="T2" fmla="*/ 4940300 w 4940300"/>
                <a:gd name="T3" fmla="*/ 0 h 3416300"/>
                <a:gd name="T4" fmla="*/ 4940300 w 4940300"/>
                <a:gd name="T5" fmla="*/ 3416300 h 3416300"/>
                <a:gd name="T6" fmla="*/ 0 w 4940300"/>
                <a:gd name="T7" fmla="*/ 3416300 h 3416300"/>
                <a:gd name="T8" fmla="*/ 0 w 4940300"/>
                <a:gd name="T9" fmla="*/ 0 h 341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40300"/>
                <a:gd name="T16" fmla="*/ 0 h 3416300"/>
                <a:gd name="T17" fmla="*/ 4940300 w 4940300"/>
                <a:gd name="T18" fmla="*/ 3416300 h 341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40300" h="3416300">
                  <a:moveTo>
                    <a:pt x="0" y="0"/>
                  </a:moveTo>
                  <a:lnTo>
                    <a:pt x="4940300" y="0"/>
                  </a:lnTo>
                  <a:lnTo>
                    <a:pt x="4940300" y="3416300"/>
                  </a:lnTo>
                  <a:lnTo>
                    <a:pt x="0" y="34163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7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362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2"/>
          <p:cNvSpPr txBox="1"/>
          <p:nvPr/>
        </p:nvSpPr>
        <p:spPr>
          <a:xfrm>
            <a:off x="-1588" y="0"/>
            <a:ext cx="4940300" cy="3462230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 defTabSz="914400"/>
            <a:endParaRPr lang="ru-RU" sz="1400" b="1" spc="-5" dirty="0">
              <a:solidFill>
                <a:srgbClr val="7C2981"/>
              </a:solidFill>
              <a:latin typeface="Georgia"/>
              <a:cs typeface="Georgia"/>
            </a:endParaRPr>
          </a:p>
          <a:p>
            <a:pPr algn="ctr" defTabSz="914400"/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Чрезм</a:t>
            </a:r>
            <a:r>
              <a:rPr sz="1400" b="1" dirty="0" err="1">
                <a:solidFill>
                  <a:srgbClr val="7C2981"/>
                </a:solidFill>
                <a:latin typeface="Georgia"/>
                <a:cs typeface="Georgia"/>
              </a:rPr>
              <a:t>е</a:t>
            </a:r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р</a:t>
            </a:r>
            <a:r>
              <a:rPr sz="1400" b="1" spc="-10" dirty="0" err="1">
                <a:solidFill>
                  <a:srgbClr val="7C2981"/>
                </a:solidFill>
                <a:latin typeface="Georgia"/>
                <a:cs typeface="Georgia"/>
              </a:rPr>
              <a:t>н</a:t>
            </a:r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ая</a:t>
            </a:r>
            <a:r>
              <a:rPr sz="1400" b="1" spc="5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уверенность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00380" defTabSz="914400">
              <a:spcBef>
                <a:spcPts val="840"/>
              </a:spcBef>
            </a:pPr>
            <a:endParaRPr lang="ru-RU" sz="9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500380" defTabSz="914400"/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Почему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это п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едставляет п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облему?</a:t>
            </a:r>
          </a:p>
          <a:p>
            <a:pPr marL="652145" indent="-142875" defTabSz="914400">
              <a:buClr>
                <a:srgbClr val="7C2981"/>
              </a:buClr>
              <a:buFont typeface="Arial"/>
              <a:buChar char="–"/>
              <a:tabLst>
                <a:tab pos="652780" algn="l"/>
              </a:tabLst>
            </a:pP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ьезная не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оценка рисков и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возможностей</a:t>
            </a:r>
            <a:endParaRPr sz="8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52145" marR="594995" indent="-142875" defTabSz="914400">
              <a:lnSpc>
                <a:spcPct val="101899"/>
              </a:lnSpc>
              <a:buClr>
                <a:srgbClr val="7C2981"/>
              </a:buClr>
              <a:buFont typeface="Arial"/>
              <a:buChar char="–"/>
              <a:tabLst>
                <a:tab pos="652780" algn="l"/>
              </a:tabLst>
            </a:pP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саждается 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dirty="0" err="1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ган</a:t>
            </a:r>
            <a:r>
              <a:rPr sz="800" spc="-10" dirty="0" err="1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зацией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 (</a:t>
            </a:r>
            <a:r>
              <a:rPr lang="ru-RU" sz="8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800" dirty="0" err="1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ши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 непосредст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енные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подчиненные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слишк</a:t>
            </a:r>
            <a:r>
              <a:rPr sz="800" dirty="0" err="1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10" dirty="0" err="1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верены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 -&gt;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ru-RU" sz="8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ы 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 пол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чаете верной инфор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ации для приня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ия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решений)</a:t>
            </a:r>
            <a:endParaRPr sz="8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500380" defTabSz="914400">
              <a:spcBef>
                <a:spcPts val="600"/>
              </a:spcBef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Л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бопытные примеры:</a:t>
            </a:r>
          </a:p>
          <a:p>
            <a:pPr marL="652145" indent="-142875" defTabSz="914400">
              <a:lnSpc>
                <a:spcPts val="935"/>
              </a:lnSpc>
              <a:buClr>
                <a:srgbClr val="7C2981"/>
              </a:buClr>
              <a:buFont typeface="Arial"/>
              <a:buChar char="–"/>
              <a:tabLst>
                <a:tab pos="652780" algn="l"/>
              </a:tabLst>
            </a:pP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«Я полагаю,</a:t>
            </a:r>
            <a:r>
              <a:rPr sz="800" spc="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что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ров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й рын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компьютеров</a:t>
            </a:r>
            <a:r>
              <a:rPr sz="800" spc="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может соста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ить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г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-то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пять штук»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Т.Дж.</a:t>
            </a:r>
            <a:endParaRPr sz="8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R="1561465" algn="ctr" defTabSz="914400">
              <a:lnSpc>
                <a:spcPts val="935"/>
              </a:lnSpc>
            </a:pP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Уотсон, Генеральный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директор</a:t>
            </a:r>
            <a:r>
              <a:rPr sz="800" spc="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IBM, 19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43</a:t>
            </a:r>
            <a:r>
              <a:rPr lang="ru-RU" sz="800" spc="-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г.</a:t>
            </a:r>
            <a:endParaRPr sz="8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52145" marR="301625" indent="-142875" defTabSz="914400">
              <a:lnSpc>
                <a:spcPts val="910"/>
              </a:lnSpc>
              <a:buClr>
                <a:srgbClr val="7C2981"/>
              </a:buClr>
              <a:buFont typeface="Arial"/>
              <a:buChar char="–"/>
              <a:tabLst>
                <a:tab pos="652780" algn="l"/>
              </a:tabLst>
            </a:pP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8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2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% в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ите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л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ей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твер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ж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ают, ч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о они во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ят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о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сторожнее, чем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сре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ний в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ите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л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ь,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6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8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% юристов у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ер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ы, 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что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выигра</a:t>
            </a:r>
            <a:r>
              <a:rPr sz="800" dirty="0" err="1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lang="ru-RU" sz="800" spc="-5" dirty="0">
                <a:solidFill>
                  <a:prstClr val="black"/>
                </a:solidFill>
                <a:latin typeface="Georgia"/>
                <a:cs typeface="Georgia"/>
              </a:rPr>
              <a:t> дела</a:t>
            </a:r>
            <a:endParaRPr sz="8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500380" defTabSz="914400">
              <a:spcBef>
                <a:spcPts val="600"/>
              </a:spcBef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Организацио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ное давлен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приводящее к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чрезмерной 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ости:</a:t>
            </a:r>
          </a:p>
          <a:p>
            <a:pPr marL="652145" marR="309245" indent="-142875" defTabSz="914400">
              <a:lnSpc>
                <a:spcPts val="910"/>
              </a:lnSpc>
              <a:buClr>
                <a:srgbClr val="7C2981"/>
              </a:buClr>
              <a:buFont typeface="Arial"/>
              <a:buChar char="–"/>
              <a:tabLst>
                <a:tab pos="652780" algn="l"/>
              </a:tabLst>
            </a:pP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о з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л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ючению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экспертов, пр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х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дит 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ж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чение о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ц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енок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800" spc="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ф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ере</a:t>
            </a:r>
            <a:r>
              <a:rPr sz="800" spc="1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емонст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ации большей осве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омленности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по сравнению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колл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гами</a:t>
            </a:r>
            <a:endParaRPr sz="8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52145" indent="-142875" defTabSz="914400">
              <a:buClr>
                <a:srgbClr val="7C2981"/>
              </a:buClr>
              <a:buFont typeface="Arial"/>
              <a:buChar char="–"/>
              <a:tabLst>
                <a:tab pos="652780" algn="l"/>
              </a:tabLst>
            </a:pP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«</a:t>
            </a:r>
            <a:r>
              <a:rPr lang="ru-RU" sz="8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ам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 платят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за 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о,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чтобы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ru-RU" sz="8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ы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знал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, а</a:t>
            </a:r>
            <a:r>
              <a:rPr sz="800" spc="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не за то, ч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обы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не знали...»</a:t>
            </a:r>
            <a:endParaRPr sz="8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500380" defTabSz="914400">
              <a:spcBef>
                <a:spcPts val="600"/>
              </a:spcBef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Что мож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 сделать?</a:t>
            </a:r>
          </a:p>
          <a:p>
            <a:pPr marL="652145" marR="1045210" indent="-142875" defTabSz="914400">
              <a:lnSpc>
                <a:spcPts val="910"/>
              </a:lnSpc>
              <a:buClr>
                <a:srgbClr val="7C2981"/>
              </a:buClr>
              <a:buFont typeface="Arial"/>
              <a:buChar char="–"/>
              <a:tabLst>
                <a:tab pos="652780" algn="l"/>
              </a:tabLst>
            </a:pP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он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ц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ент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иро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аться на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противоположностях,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брос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ть</a:t>
            </a:r>
            <a:r>
              <a:rPr sz="800" spc="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вызов своим противополож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остям</a:t>
            </a:r>
            <a:endParaRPr sz="8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52145" marR="357505" indent="-142875" defTabSz="914400">
              <a:lnSpc>
                <a:spcPts val="910"/>
              </a:lnSpc>
              <a:buClr>
                <a:srgbClr val="7C2981"/>
              </a:buClr>
              <a:buFont typeface="Arial"/>
              <a:buChar char="–"/>
              <a:tabLst>
                <a:tab pos="652780" algn="l"/>
              </a:tabLst>
            </a:pP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Опер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ь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я 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а скорре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ирова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нн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ый эв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тический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подхо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, но</a:t>
            </a:r>
            <a:r>
              <a:rPr sz="800" spc="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скорре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ировать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ля ГОРАЗДО БО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Л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ЬШЕГО</a:t>
            </a:r>
            <a:endParaRPr sz="8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52145" indent="-142875" defTabSz="914400">
              <a:buClr>
                <a:srgbClr val="7C2981"/>
              </a:buClr>
              <a:buFont typeface="Arial"/>
              <a:buChar char="–"/>
              <a:tabLst>
                <a:tab pos="652780" algn="l"/>
              </a:tabLst>
            </a:pP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Систематически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отс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л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ж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ивать т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чность 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800" dirty="0" err="1">
                <a:solidFill>
                  <a:prstClr val="black"/>
                </a:solidFill>
                <a:latin typeface="Georgia"/>
                <a:cs typeface="Georgia"/>
              </a:rPr>
              <a:t>ц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енок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ru-RU" sz="800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аших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э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пертов</a:t>
            </a:r>
            <a:r>
              <a:rPr sz="800" spc="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(коллег, по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чиненных)</a:t>
            </a:r>
            <a:endParaRPr sz="8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52145" marR="732155" indent="-142875" defTabSz="914400">
              <a:lnSpc>
                <a:spcPts val="910"/>
              </a:lnSpc>
              <a:buClr>
                <a:srgbClr val="7C2981"/>
              </a:buClr>
              <a:buFont typeface="Arial"/>
              <a:buChar char="–"/>
              <a:tabLst>
                <a:tab pos="652780" algn="l"/>
              </a:tabLst>
            </a:pPr>
            <a:r>
              <a:rPr lang="ru-RU" sz="800" spc="-5" dirty="0">
                <a:solidFill>
                  <a:prstClr val="black"/>
                </a:solidFill>
                <a:latin typeface="Georgia"/>
                <a:cs typeface="Georgia"/>
              </a:rPr>
              <a:t>Пройти с</a:t>
            </a:r>
            <a:r>
              <a:rPr sz="800" spc="-10" dirty="0" err="1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ец</a:t>
            </a:r>
            <a:r>
              <a:rPr sz="800" spc="-10" dirty="0" err="1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али</a:t>
            </a:r>
            <a:r>
              <a:rPr sz="800" spc="-10" dirty="0" err="1">
                <a:solidFill>
                  <a:prstClr val="black"/>
                </a:solidFill>
                <a:latin typeface="Georgia"/>
                <a:cs typeface="Georgia"/>
              </a:rPr>
              <a:t>з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иро</a:t>
            </a:r>
            <a:r>
              <a:rPr sz="800" dirty="0" err="1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800" spc="-5" dirty="0" err="1">
                <a:solidFill>
                  <a:prstClr val="black"/>
                </a:solidFill>
                <a:latin typeface="Georgia"/>
                <a:cs typeface="Georgia"/>
              </a:rPr>
              <a:t>анное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 о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б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чение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ля об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етения реш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льности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точности, </a:t>
            </a:r>
            <a:r>
              <a:rPr sz="8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екомпо</a:t>
            </a:r>
            <a:r>
              <a:rPr sz="800" dirty="0">
                <a:solidFill>
                  <a:prstClr val="black"/>
                </a:solidFill>
                <a:latin typeface="Georgia"/>
                <a:cs typeface="Georgia"/>
              </a:rPr>
              <a:t>з</a:t>
            </a:r>
            <a:r>
              <a:rPr sz="800" spc="-5" dirty="0">
                <a:solidFill>
                  <a:prstClr val="black"/>
                </a:solidFill>
                <a:latin typeface="Georgia"/>
                <a:cs typeface="Georgia"/>
              </a:rPr>
              <a:t>иционная эвристика</a:t>
            </a:r>
            <a:endParaRPr sz="8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9305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4"/>
          <p:cNvSpPr txBox="1"/>
          <p:nvPr/>
        </p:nvSpPr>
        <p:spPr>
          <a:xfrm>
            <a:off x="-15558" y="-17145"/>
            <a:ext cx="4968240" cy="3493264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103630" defTabSz="914400"/>
            <a:endParaRPr lang="ru-RU" sz="1400" b="1" spc="-5" dirty="0">
              <a:solidFill>
                <a:srgbClr val="7C2981"/>
              </a:solidFill>
              <a:latin typeface="Georgia"/>
              <a:cs typeface="Georgia"/>
            </a:endParaRPr>
          </a:p>
          <a:p>
            <a:pPr marL="1103630" defTabSz="914400"/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Необратимые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з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атраты</a:t>
            </a:r>
            <a:r>
              <a:rPr sz="1400" b="1" spc="5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и </a:t>
            </a:r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стату</a:t>
            </a:r>
            <a:r>
              <a:rPr sz="1400" b="1" dirty="0" err="1">
                <a:solidFill>
                  <a:srgbClr val="7C2981"/>
                </a:solidFill>
                <a:latin typeface="Georgia"/>
                <a:cs typeface="Georgia"/>
              </a:rPr>
              <a:t>с</a:t>
            </a:r>
            <a:r>
              <a:rPr sz="1400" b="1" spc="-10" dirty="0" err="1">
                <a:solidFill>
                  <a:srgbClr val="7C2981"/>
                </a:solidFill>
                <a:latin typeface="Georgia"/>
                <a:cs typeface="Georgia"/>
              </a:rPr>
              <a:t>-</a:t>
            </a:r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кво</a:t>
            </a:r>
            <a:endParaRPr sz="13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97840" defTabSz="914400"/>
            <a:endParaRPr lang="ru-RU" sz="10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497840" defTabSz="914400"/>
            <a:endParaRPr lang="ru-RU" sz="10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497840" defTabSz="914400"/>
            <a:r>
              <a:rPr sz="1000" dirty="0" err="1">
                <a:solidFill>
                  <a:prstClr val="black"/>
                </a:solidFill>
                <a:latin typeface="Georgia"/>
                <a:cs typeface="Georgia"/>
              </a:rPr>
              <a:t>Поче</a:t>
            </a:r>
            <a:r>
              <a:rPr sz="1000" spc="-5" dirty="0" err="1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1000" dirty="0" err="1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э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то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 п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ре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ставл</a:t>
            </a:r>
            <a:r>
              <a:rPr sz="1000" spc="-10" dirty="0">
                <a:solidFill>
                  <a:prstClr val="black"/>
                </a:solidFill>
                <a:latin typeface="Georgia"/>
                <a:cs typeface="Georgia"/>
              </a:rPr>
              <a:t>я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т п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облем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?</a:t>
            </a:r>
          </a:p>
          <a:p>
            <a:pPr marL="648970" indent="-143510" defTabSz="914400">
              <a:spcBef>
                <a:spcPts val="18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Чувство при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ч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астности по с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авнению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с выбран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ыми р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нее ал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ь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терн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ат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ивами</a:t>
            </a:r>
          </a:p>
          <a:p>
            <a:pPr marL="648970" indent="-143510" defTabSz="914400">
              <a:spcBef>
                <a:spcPts val="21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Психологиче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ки слож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 не совершать ошибки (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еобра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имые за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ты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)</a:t>
            </a:r>
          </a:p>
          <a:p>
            <a:pPr marL="648970" indent="-143510" defTabSz="914400">
              <a:spcBef>
                <a:spcPts val="21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Приводит к з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ачительным </a:t>
            </a:r>
            <a:r>
              <a:rPr sz="900" spc="-10" dirty="0" err="1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ибкам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при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рин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я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тии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ре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ен</a:t>
            </a:r>
            <a:r>
              <a:rPr sz="900" spc="-10" dirty="0" err="1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й</a:t>
            </a:r>
            <a:endParaRPr lang="ru-RU" sz="10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497840" defTabSz="914400">
              <a:spcBef>
                <a:spcPts val="600"/>
              </a:spcBef>
            </a:pPr>
            <a:r>
              <a:rPr sz="1000" dirty="0" err="1">
                <a:solidFill>
                  <a:prstClr val="black"/>
                </a:solidFill>
                <a:latin typeface="Georgia"/>
                <a:cs typeface="Georgia"/>
              </a:rPr>
              <a:t>Лю</a:t>
            </a:r>
            <a:r>
              <a:rPr sz="1000" spc="-5" dirty="0" err="1">
                <a:solidFill>
                  <a:prstClr val="black"/>
                </a:solidFill>
                <a:latin typeface="Georgia"/>
                <a:cs typeface="Georgia"/>
              </a:rPr>
              <a:t>б</a:t>
            </a:r>
            <a:r>
              <a:rPr sz="1000" dirty="0" err="1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1000" spc="-5" dirty="0" err="1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1000" dirty="0" err="1">
                <a:solidFill>
                  <a:prstClr val="black"/>
                </a:solidFill>
                <a:latin typeface="Georgia"/>
                <a:cs typeface="Georgia"/>
              </a:rPr>
              <a:t>ытная</a:t>
            </a:r>
            <a:r>
              <a:rPr sz="1000" spc="-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цитат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а:</a:t>
            </a:r>
            <a:endParaRPr sz="10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48970" marR="711200" indent="-143510" defTabSz="914400">
              <a:lnSpc>
                <a:spcPts val="1010"/>
              </a:lnSpc>
              <a:spcBef>
                <a:spcPts val="29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«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Если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Вы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об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аружили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себя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 яме, 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то 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ервым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д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лом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ерестан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ь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те коп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ть»,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Уор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ен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Баф</a:t>
            </a:r>
            <a:r>
              <a:rPr sz="900" spc="-10" dirty="0" err="1">
                <a:solidFill>
                  <a:prstClr val="black"/>
                </a:solidFill>
                <a:latin typeface="Georgia"/>
                <a:cs typeface="Georgia"/>
              </a:rPr>
              <a:t>ф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ет</a:t>
            </a:r>
            <a:endParaRPr lang="ru-RU" sz="10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497840" defTabSz="914400">
              <a:spcBef>
                <a:spcPts val="600"/>
              </a:spcBef>
            </a:pPr>
            <a:r>
              <a:rPr sz="1000" dirty="0" err="1">
                <a:solidFill>
                  <a:prstClr val="black"/>
                </a:solidFill>
                <a:latin typeface="Georgia"/>
                <a:cs typeface="Georgia"/>
              </a:rPr>
              <a:t>Что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 мо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ж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но 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сд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елать?</a:t>
            </a:r>
          </a:p>
          <a:p>
            <a:pPr marL="648970" indent="-143510" defTabSz="914400">
              <a:spcBef>
                <a:spcPts val="204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Уз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ать мнен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я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лю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дей, которые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 у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ч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аст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овали в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анее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принятых ре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ениях</a:t>
            </a:r>
          </a:p>
          <a:p>
            <a:pPr marL="648970" marR="527685" indent="-143510" defTabSz="914400">
              <a:lnSpc>
                <a:spcPts val="980"/>
              </a:lnSpc>
              <a:spcBef>
                <a:spcPts val="24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Почему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риз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ание ошибки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расст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аивает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вас? Пом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ите — прави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л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ьн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ы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 ре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ения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не всегда означа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хороший рез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льтат</a:t>
            </a:r>
          </a:p>
          <a:p>
            <a:pPr marL="648970" marR="33020" indent="-143510" defTabSz="914400">
              <a:lnSpc>
                <a:spcPts val="1019"/>
              </a:lnSpc>
              <a:spcBef>
                <a:spcPts val="27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Пом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ит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ь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об эффек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ево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з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вратн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ы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х затр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 среди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аших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подчиненных (коллег и т.д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.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)</a:t>
            </a:r>
          </a:p>
          <a:p>
            <a:pPr marL="648970" indent="-143510" defTabSz="914400">
              <a:spcBef>
                <a:spcPts val="209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Всегда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апомина</a:t>
            </a:r>
            <a:r>
              <a:rPr lang="ru-RU" sz="900" dirty="0" err="1">
                <a:solidFill>
                  <a:prstClr val="black"/>
                </a:solidFill>
                <a:latin typeface="Georgia"/>
                <a:cs typeface="Georgia"/>
              </a:rPr>
              <a:t>ть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се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б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 о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целях</a:t>
            </a:r>
          </a:p>
          <a:p>
            <a:pPr marL="648970" indent="-143510" defTabSz="914400">
              <a:spcBef>
                <a:spcPts val="12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Никогда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не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900" spc="-10" dirty="0" err="1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ма</a:t>
            </a:r>
            <a:r>
              <a:rPr lang="ru-RU" sz="900" dirty="0" err="1">
                <a:solidFill>
                  <a:prstClr val="black"/>
                </a:solidFill>
                <a:latin typeface="Georgia"/>
                <a:cs typeface="Georgia"/>
              </a:rPr>
              <a:t>ть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что с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ществу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щая 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льтер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ати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 един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твен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ая</a:t>
            </a:r>
          </a:p>
          <a:p>
            <a:pPr marL="648970" marR="60960" indent="-143510" defTabSz="914400">
              <a:lnSpc>
                <a:spcPts val="1030"/>
              </a:lnSpc>
              <a:spcBef>
                <a:spcPts val="29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Ответить на вопрос: «В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ыбрали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бы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ы сущес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ву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щую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аль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ерн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тиву,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если бы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вам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ри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лось</a:t>
            </a:r>
            <a:r>
              <a:rPr sz="900" spc="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выбирать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ова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?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"</a:t>
            </a:r>
            <a:endParaRPr sz="9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1239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:a16="http://schemas.microsoft.com/office/drawing/2014/main" id="{96B2CE3D-61DF-4E6D-9A4C-1DC8EF84C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8" y="-46038"/>
            <a:ext cx="4798332" cy="35232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3175" rIns="0" bIns="0">
            <a:spAutoFit/>
          </a:bodyPr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25"/>
              </a:spcBef>
              <a:defRPr/>
            </a:pPr>
            <a:endParaRPr lang="ru-RU" altLang="ru-RU" sz="1900" dirty="0">
              <a:latin typeface="Times New Roman" pitchFamily="18" charset="0"/>
              <a:cs typeface="Times New Roman" pitchFamily="18" charset="0"/>
            </a:endParaRPr>
          </a:p>
          <a:p>
            <a:pPr marL="990600" algn="ctr" eaLnBrk="1" hangingPunct="1">
              <a:spcBef>
                <a:spcPct val="0"/>
              </a:spcBef>
              <a:defRPr/>
            </a:pPr>
            <a:r>
              <a:rPr lang="ru-RU" altLang="ru-RU" sz="1400" b="1" dirty="0">
                <a:solidFill>
                  <a:srgbClr val="7D2981"/>
                </a:solidFill>
                <a:latin typeface="Georgia" panose="02040502050405020303" pitchFamily="18" charset="0"/>
                <a:cs typeface="Arial" charset="0"/>
              </a:rPr>
              <a:t>Предвзятость при принятии решений</a:t>
            </a:r>
            <a:endParaRPr lang="ru-RU" altLang="ru-RU" sz="1400" dirty="0">
              <a:latin typeface="Georgia" panose="02040502050405020303" pitchFamily="18" charset="0"/>
              <a:cs typeface="Arial" charset="0"/>
            </a:endParaRPr>
          </a:p>
          <a:p>
            <a:pPr eaLnBrk="1" hangingPunct="1">
              <a:spcBef>
                <a:spcPts val="13"/>
              </a:spcBef>
              <a:defRPr/>
            </a:pPr>
            <a:endParaRPr lang="ru-RU" altLang="ru-RU" sz="2100" dirty="0">
              <a:latin typeface="Times New Roman" pitchFamily="18" charset="0"/>
              <a:cs typeface="Times New Roman" pitchFamily="18" charset="0"/>
            </a:endParaRPr>
          </a:p>
          <a:p>
            <a:pPr marL="180975" eaLnBrk="1" hangingPunct="1">
              <a:spcBef>
                <a:spcPct val="0"/>
              </a:spcBef>
              <a:defRPr/>
            </a:pPr>
            <a:r>
              <a:rPr lang="ru-RU" altLang="ru-RU" sz="1000" b="1" dirty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Система 1 </a:t>
            </a:r>
            <a:r>
              <a:rPr lang="ru-RU" altLang="ru-RU" sz="1000" dirty="0">
                <a:latin typeface="Georgia" pitchFamily="18" charset="0"/>
                <a:cs typeface="Arial" charset="0"/>
              </a:rPr>
              <a:t>Быстро «выигрывает», полагаясь на интуицию и давно проверенные практические методы, но велика угроза предвзятости (имеется в виду ошибочно!)</a:t>
            </a:r>
          </a:p>
          <a:p>
            <a:pPr marL="180975" eaLnBrk="1" hangingPunct="1">
              <a:spcBef>
                <a:spcPct val="0"/>
              </a:spcBef>
              <a:defRPr/>
            </a:pPr>
            <a:endParaRPr lang="ru-RU" altLang="ru-RU" sz="1300" dirty="0">
              <a:latin typeface="Times New Roman" pitchFamily="18" charset="0"/>
              <a:cs typeface="Times New Roman" pitchFamily="18" charset="0"/>
            </a:endParaRPr>
          </a:p>
          <a:p>
            <a:pPr marL="640080" indent="-171450" eaLnBrk="1" hangingPunct="1">
              <a:lnSpc>
                <a:spcPct val="124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000" dirty="0">
                <a:latin typeface="Georgia" pitchFamily="18" charset="0"/>
                <a:cs typeface="Arial" charset="0"/>
              </a:rPr>
              <a:t>Рамочная конструкция    </a:t>
            </a:r>
          </a:p>
          <a:p>
            <a:pPr marL="640080" indent="-171450" eaLnBrk="1" hangingPunct="1">
              <a:lnSpc>
                <a:spcPct val="124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000" dirty="0">
                <a:latin typeface="Georgia" pitchFamily="18" charset="0"/>
                <a:cs typeface="Arial" charset="0"/>
              </a:rPr>
              <a:t>Привязки-«</a:t>
            </a:r>
            <a:r>
              <a:rPr lang="ru-RU" altLang="ru-RU" sz="1000" dirty="0" err="1">
                <a:latin typeface="Georgia" pitchFamily="18" charset="0"/>
                <a:cs typeface="Arial" charset="0"/>
              </a:rPr>
              <a:t>якори</a:t>
            </a:r>
            <a:r>
              <a:rPr lang="ru-RU" altLang="ru-RU" sz="1000" dirty="0">
                <a:latin typeface="Georgia" pitchFamily="18" charset="0"/>
                <a:cs typeface="Arial" charset="0"/>
              </a:rPr>
              <a:t>»</a:t>
            </a:r>
          </a:p>
          <a:p>
            <a:pPr marL="640080" indent="-171450" eaLnBrk="1" hangingPunct="1">
              <a:lnSpc>
                <a:spcPct val="124000"/>
              </a:lnSpc>
              <a:spcBef>
                <a:spcPts val="25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000" dirty="0">
                <a:latin typeface="Georgia" pitchFamily="18" charset="0"/>
                <a:cs typeface="Arial" charset="0"/>
              </a:rPr>
              <a:t>Видимость/базовая оценка/воспроизведение в памяти (редких событий, подтверждений) </a:t>
            </a:r>
          </a:p>
          <a:p>
            <a:pPr marL="640080" indent="-171450" eaLnBrk="1" hangingPunct="1">
              <a:lnSpc>
                <a:spcPct val="124000"/>
              </a:lnSpc>
              <a:spcBef>
                <a:spcPts val="25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000" dirty="0">
                <a:latin typeface="Georgia" pitchFamily="18" charset="0"/>
                <a:cs typeface="Arial" charset="0"/>
              </a:rPr>
              <a:t>Излишняя уверенность</a:t>
            </a:r>
          </a:p>
          <a:p>
            <a:pPr marL="640080" indent="-171450" eaLnBrk="1" hangingPunct="1">
              <a:spcBef>
                <a:spcPts val="313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000" dirty="0">
                <a:latin typeface="Georgia" pitchFamily="18" charset="0"/>
                <a:cs typeface="Arial" charset="0"/>
              </a:rPr>
              <a:t>Безвозвратные издержки:</a:t>
            </a:r>
          </a:p>
          <a:p>
            <a:pPr marL="468630" eaLnBrk="1" hangingPunct="1">
              <a:spcBef>
                <a:spcPts val="313"/>
              </a:spcBef>
              <a:defRPr/>
            </a:pPr>
            <a:r>
              <a:rPr lang="ru-RU" altLang="ru-RU" sz="800" dirty="0">
                <a:latin typeface="Georgia" pitchFamily="18" charset="0"/>
                <a:cs typeface="Arial" charset="0"/>
              </a:rPr>
              <a:t>Банкиры, одобрившие проблемные займы, с гораздо большей вероятностью выделят дополнительные средства проблемным заемщикам (в надежде на то, что они впоследствии получат возмещение)</a:t>
            </a:r>
          </a:p>
          <a:p>
            <a:pPr marL="640080" indent="-171450" eaLnBrk="1" hangingPunct="1">
              <a:lnSpc>
                <a:spcPct val="99000"/>
              </a:lnSpc>
              <a:spcBef>
                <a:spcPts val="313"/>
              </a:spcBef>
              <a:buClr>
                <a:srgbClr val="7D2981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000" dirty="0">
                <a:latin typeface="Georgia" pitchFamily="18" charset="0"/>
                <a:cs typeface="Arial" charset="0"/>
              </a:rPr>
              <a:t>Статус-кво:</a:t>
            </a:r>
          </a:p>
          <a:p>
            <a:pPr marL="468630" eaLnBrk="1" hangingPunct="1">
              <a:lnSpc>
                <a:spcPct val="99000"/>
              </a:lnSpc>
              <a:spcBef>
                <a:spcPts val="313"/>
              </a:spcBef>
              <a:buClr>
                <a:srgbClr val="7D2981"/>
              </a:buClr>
              <a:defRPr/>
            </a:pPr>
            <a:r>
              <a:rPr lang="ru-RU" altLang="ru-RU" sz="800" dirty="0">
                <a:latin typeface="Georgia" pitchFamily="18" charset="0"/>
                <a:cs typeface="Arial" charset="0"/>
              </a:rPr>
              <a:t>Чем больше у Вас вариантов выбора, тем с большей вероятностью Вы решите остаться там, где находитесь сейчас. </a:t>
            </a:r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0555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3">
            <a:extLst>
              <a:ext uri="{FF2B5EF4-FFF2-40B4-BE49-F238E27FC236}">
                <a16:creationId xmlns:a16="http://schemas.microsoft.com/office/drawing/2014/main" id="{D6CEA514-E4C8-4B8E-8EC0-1CF08294C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8" y="234950"/>
            <a:ext cx="4835789" cy="30040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3175" rIns="0" bIns="0">
            <a:spAutoFit/>
          </a:bodyPr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990600" algn="ctr" eaLnBrk="1" hangingPunct="1">
              <a:spcBef>
                <a:spcPct val="0"/>
              </a:spcBef>
              <a:defRPr/>
            </a:pPr>
            <a:r>
              <a:rPr lang="ru-RU" altLang="ru-RU" sz="1400" b="1" dirty="0">
                <a:solidFill>
                  <a:srgbClr val="7D2981"/>
                </a:solidFill>
                <a:latin typeface="Georgia" panose="02040502050405020303" pitchFamily="18" charset="0"/>
                <a:cs typeface="Arial" charset="0"/>
              </a:rPr>
              <a:t>Что мы можем с этим сделать?</a:t>
            </a:r>
            <a:endParaRPr lang="ru-RU" altLang="ru-RU" sz="1400" dirty="0">
              <a:latin typeface="Georgia" panose="02040502050405020303" pitchFamily="18" charset="0"/>
              <a:cs typeface="Arial" charset="0"/>
            </a:endParaRPr>
          </a:p>
          <a:p>
            <a:pPr marL="542925" eaLnBrk="1" hangingPunct="1">
              <a:spcBef>
                <a:spcPct val="0"/>
              </a:spcBef>
              <a:tabLst>
                <a:tab pos="0" algn="l"/>
              </a:tabLst>
              <a:defRPr/>
            </a:pPr>
            <a:endParaRPr lang="ru-RU" altLang="ru-RU" sz="1300" dirty="0">
              <a:latin typeface="Georgia" pitchFamily="18" charset="0"/>
              <a:cs typeface="Arial" charset="0"/>
            </a:endParaRPr>
          </a:p>
          <a:p>
            <a:pPr marL="542925" eaLnBrk="1" hangingPunct="1">
              <a:spcBef>
                <a:spcPct val="0"/>
              </a:spcBef>
              <a:tabLst>
                <a:tab pos="0" algn="l"/>
              </a:tabLst>
              <a:defRPr/>
            </a:pPr>
            <a:r>
              <a:rPr lang="ru-RU" altLang="ru-RU" sz="1300" dirty="0">
                <a:latin typeface="Georgia" pitchFamily="18" charset="0"/>
                <a:cs typeface="Arial" charset="0"/>
              </a:rPr>
              <a:t>Полагаться на систему 2:</a:t>
            </a:r>
          </a:p>
          <a:p>
            <a:pPr marL="714375" indent="-171450" eaLnBrk="1" hangingPunct="1">
              <a:spcBef>
                <a:spcPts val="125"/>
              </a:spcBef>
              <a:buClr>
                <a:srgbClr val="7D2981"/>
              </a:buClr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ru-RU" altLang="ru-RU" sz="1100" dirty="0">
                <a:latin typeface="Georgia" pitchFamily="18" charset="0"/>
                <a:cs typeface="Arial" charset="0"/>
              </a:rPr>
              <a:t>Система 2 обладает своим собственным набором проблем и ограничений: </a:t>
            </a:r>
            <a:r>
              <a:rPr lang="ru-RU" altLang="ru-RU" sz="1100" u="sng" dirty="0">
                <a:solidFill>
                  <a:srgbClr val="00B0F0"/>
                </a:solidFill>
                <a:latin typeface="Georgia" pitchFamily="18" charset="0"/>
                <a:cs typeface="Arial" charset="0"/>
                <a:hlinkClick r:id="rId2"/>
              </a:rPr>
              <a:t>http://www.youtube.com/watch?v=IGQmdoK_ZfY</a:t>
            </a:r>
            <a:endParaRPr lang="ru-RU" altLang="ru-RU" sz="1100" dirty="0">
              <a:latin typeface="Georgia" pitchFamily="18" charset="0"/>
              <a:cs typeface="Arial" charset="0"/>
            </a:endParaRPr>
          </a:p>
          <a:p>
            <a:pPr marL="714375" indent="-171450" eaLnBrk="1" hangingPunct="1">
              <a:lnSpc>
                <a:spcPts val="1200"/>
              </a:lnSpc>
              <a:spcBef>
                <a:spcPts val="300"/>
              </a:spcBef>
              <a:buClr>
                <a:srgbClr val="7D2981"/>
              </a:buClr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ru-RU" altLang="ru-RU" sz="1100" dirty="0">
                <a:latin typeface="Georgia" pitchFamily="18" charset="0"/>
                <a:cs typeface="Arial" charset="0"/>
              </a:rPr>
              <a:t>Когда вовлекается система 2, другие функции (такие, как чувствование) отключаются, потому что система 2 является </a:t>
            </a:r>
            <a:r>
              <a:rPr lang="ru-RU" altLang="ru-RU" sz="1100" i="1" dirty="0">
                <a:latin typeface="Georgia" pitchFamily="18" charset="0"/>
                <a:cs typeface="Arial" charset="0"/>
              </a:rPr>
              <a:t>работой, а </a:t>
            </a:r>
            <a:r>
              <a:rPr lang="ru-RU" altLang="ru-RU" sz="1100" dirty="0">
                <a:latin typeface="Georgia" pitchFamily="18" charset="0"/>
                <a:cs typeface="Arial" charset="0"/>
              </a:rPr>
              <a:t>работа требует </a:t>
            </a:r>
            <a:r>
              <a:rPr lang="ru-RU" altLang="ru-RU" sz="1100" i="1" dirty="0">
                <a:latin typeface="Georgia" pitchFamily="18" charset="0"/>
                <a:cs typeface="Arial" charset="0"/>
              </a:rPr>
              <a:t>ресурсов</a:t>
            </a:r>
            <a:endParaRPr lang="ru-RU" altLang="ru-RU" sz="1100" dirty="0">
              <a:latin typeface="Georgia" pitchFamily="18" charset="0"/>
              <a:cs typeface="Arial" charset="0"/>
            </a:endParaRPr>
          </a:p>
          <a:p>
            <a:pPr marL="714375" indent="-171450" eaLnBrk="1" hangingPunct="1">
              <a:spcBef>
                <a:spcPts val="175"/>
              </a:spcBef>
              <a:buClr>
                <a:srgbClr val="7D2981"/>
              </a:buClr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ru-RU" altLang="ru-RU" sz="1100" dirty="0">
                <a:latin typeface="Georgia" pitchFamily="18" charset="0"/>
                <a:cs typeface="Arial" charset="0"/>
              </a:rPr>
              <a:t>Многозадачность </a:t>
            </a:r>
            <a:r>
              <a:rPr lang="en-US" altLang="ru-RU" sz="1100" dirty="0">
                <a:latin typeface="Georgia" pitchFamily="18" charset="0"/>
                <a:cs typeface="Arial" charset="0"/>
              </a:rPr>
              <a:t>VS.</a:t>
            </a:r>
            <a:r>
              <a:rPr lang="ru-RU" altLang="ru-RU" sz="1100" dirty="0">
                <a:latin typeface="Georgia" pitchFamily="18" charset="0"/>
                <a:cs typeface="Arial" charset="0"/>
              </a:rPr>
              <a:t> «множественные провалы»?</a:t>
            </a:r>
          </a:p>
          <a:p>
            <a:pPr marL="542925" eaLnBrk="1" hangingPunct="1">
              <a:spcBef>
                <a:spcPct val="0"/>
              </a:spcBef>
              <a:buClr>
                <a:srgbClr val="7D2981"/>
              </a:buClr>
              <a:tabLst>
                <a:tab pos="0" algn="l"/>
              </a:tabLst>
              <a:defRPr/>
            </a:pPr>
            <a:endParaRPr lang="ru-RU" altLang="ru-RU" sz="1700" dirty="0">
              <a:latin typeface="Times New Roman" pitchFamily="18" charset="0"/>
              <a:cs typeface="Times New Roman" pitchFamily="18" charset="0"/>
            </a:endParaRPr>
          </a:p>
          <a:p>
            <a:pPr marL="542925" eaLnBrk="1" hangingPunct="1">
              <a:lnSpc>
                <a:spcPts val="1388"/>
              </a:lnSpc>
              <a:spcBef>
                <a:spcPct val="0"/>
              </a:spcBef>
              <a:tabLst>
                <a:tab pos="0" algn="l"/>
              </a:tabLst>
              <a:defRPr/>
            </a:pPr>
            <a:r>
              <a:rPr lang="ru-RU" altLang="ru-RU" sz="1300" dirty="0">
                <a:latin typeface="Georgia" pitchFamily="18" charset="0"/>
                <a:cs typeface="Arial" charset="0"/>
              </a:rPr>
              <a:t>Для принятия ВАЖНЫХ решений, НЕЛЬЗЯ  игнорировать систему 1…</a:t>
            </a:r>
          </a:p>
          <a:p>
            <a:pPr marL="714375" indent="-171450" eaLnBrk="1" hangingPunct="1">
              <a:lnSpc>
                <a:spcPts val="1200"/>
              </a:lnSpc>
              <a:spcBef>
                <a:spcPts val="375"/>
              </a:spcBef>
              <a:buClr>
                <a:srgbClr val="7D2981"/>
              </a:buClr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ru-RU" altLang="ru-RU" sz="1100" dirty="0">
                <a:latin typeface="Georgia" pitchFamily="18" charset="0"/>
                <a:cs typeface="Arial" charset="0"/>
              </a:rPr>
              <a:t>Следует тренировать свою систему 1, чтобы быть в состоянии увидеть необходимость применения системы 2  для принятия некоторых решений</a:t>
            </a:r>
          </a:p>
          <a:p>
            <a:pPr eaLnBrk="1" hangingPunct="1">
              <a:lnSpc>
                <a:spcPts val="1200"/>
              </a:lnSpc>
              <a:spcBef>
                <a:spcPts val="375"/>
              </a:spcBef>
              <a:buClr>
                <a:srgbClr val="7D2981"/>
              </a:buClr>
              <a:buFont typeface="Courier New" pitchFamily="49" charset="0"/>
              <a:buChar char="o"/>
              <a:defRPr/>
            </a:pPr>
            <a:endParaRPr lang="ru-RU" altLang="ru-RU" sz="1100" dirty="0">
              <a:latin typeface="Georgia" pitchFamily="18" charset="0"/>
              <a:cs typeface="Arial" charset="0"/>
            </a:endParaRPr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1041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123031"/>
            <a:ext cx="4940300" cy="3319463"/>
            <a:chOff x="1301750" y="1352550"/>
            <a:chExt cx="4940300" cy="3319463"/>
          </a:xfrm>
        </p:grpSpPr>
        <p:sp>
          <p:nvSpPr>
            <p:cNvPr id="3" name="object 2">
              <a:extLst>
                <a:ext uri="{FF2B5EF4-FFF2-40B4-BE49-F238E27FC236}">
                  <a16:creationId xmlns:a16="http://schemas.microsoft.com/office/drawing/2014/main" id="{D1A78DAE-1913-4F8E-BA71-40CA0A0582C9}"/>
                </a:ext>
              </a:extLst>
            </p:cNvPr>
            <p:cNvSpPr txBox="1"/>
            <p:nvPr/>
          </p:nvSpPr>
          <p:spPr>
            <a:xfrm>
              <a:off x="1301750" y="1352550"/>
              <a:ext cx="4940300" cy="3319463"/>
            </a:xfrm>
            <a:prstGeom prst="rect">
              <a:avLst/>
            </a:prstGeom>
            <a:ln w="12700">
              <a:noFill/>
            </a:ln>
          </p:spPr>
          <p:txBody>
            <a:bodyPr lIns="0" tIns="3175" rIns="0" bIns="0">
              <a:spAutoFit/>
            </a:bodyPr>
            <a:lstStyle/>
            <a:p>
              <a:pPr eaLnBrk="1" fontAlgn="auto" hangingPunct="1">
                <a:spcBef>
                  <a:spcPts val="25"/>
                </a:spcBef>
                <a:spcAft>
                  <a:spcPts val="0"/>
                </a:spcAft>
                <a:defRPr/>
              </a:pPr>
              <a:endParaRPr sz="1950" dirty="0">
                <a:latin typeface="Times New Roman"/>
                <a:cs typeface="Times New Roman"/>
              </a:endParaRPr>
            </a:p>
            <a:p>
              <a:pPr marL="1341120">
                <a:lnSpc>
                  <a:spcPct val="100000"/>
                </a:lnSpc>
              </a:pPr>
              <a:r>
                <a:rPr lang="ru-RU" sz="1400" b="1" spc="-5" dirty="0">
                  <a:solidFill>
                    <a:srgbClr val="7C2981"/>
                  </a:solidFill>
                  <a:latin typeface="Georgia"/>
                  <a:cs typeface="Georgia"/>
                </a:rPr>
                <a:t>Изуми</a:t>
              </a:r>
              <a:r>
                <a:rPr lang="ru-RU" sz="1400" b="1" dirty="0">
                  <a:solidFill>
                    <a:srgbClr val="7C2981"/>
                  </a:solidFill>
                  <a:latin typeface="Georgia"/>
                  <a:cs typeface="Georgia"/>
                </a:rPr>
                <a:t>т</a:t>
              </a:r>
              <a:r>
                <a:rPr lang="ru-RU" sz="1400" b="1" spc="-5" dirty="0">
                  <a:solidFill>
                    <a:srgbClr val="7C2981"/>
                  </a:solidFill>
                  <a:latin typeface="Georgia"/>
                  <a:cs typeface="Georgia"/>
                </a:rPr>
                <a:t>ельные книги.</a:t>
              </a:r>
              <a:r>
                <a:rPr lang="ru-RU" sz="1400" b="1" dirty="0">
                  <a:solidFill>
                    <a:srgbClr val="7C2981"/>
                  </a:solidFill>
                  <a:latin typeface="Georgia"/>
                  <a:cs typeface="Georgia"/>
                </a:rPr>
                <a:t>.</a:t>
              </a:r>
              <a:r>
                <a:rPr lang="ru-RU" sz="1400" b="1" spc="-5" dirty="0">
                  <a:solidFill>
                    <a:srgbClr val="7C2981"/>
                  </a:solidFill>
                  <a:latin typeface="Georgia"/>
                  <a:cs typeface="Georgia"/>
                </a:rPr>
                <a:t>.</a:t>
              </a:r>
              <a:endParaRPr lang="ru-RU" sz="1400" dirty="0">
                <a:latin typeface="Georgia"/>
                <a:cs typeface="Georgia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spc="-5" dirty="0">
                <a:solidFill>
                  <a:srgbClr val="7D2981"/>
                </a:solidFill>
                <a:latin typeface="Trebuchet MS"/>
                <a:cs typeface="Trebuchet MS"/>
              </a:endParaRPr>
            </a:p>
            <a:p>
              <a:pPr marL="107950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400" dirty="0">
                <a:latin typeface="Trebuchet MS"/>
                <a:cs typeface="Trebuchet MS"/>
              </a:endParaRPr>
            </a:p>
          </p:txBody>
        </p:sp>
        <p:sp>
          <p:nvSpPr>
            <p:cNvPr id="4" name="object 3"/>
            <p:cNvSpPr>
              <a:spLocks noChangeArrowheads="1"/>
            </p:cNvSpPr>
            <p:nvPr/>
          </p:nvSpPr>
          <p:spPr bwMode="auto">
            <a:xfrm>
              <a:off x="4251325" y="2519363"/>
              <a:ext cx="1006475" cy="1357312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" name="object 4"/>
            <p:cNvSpPr>
              <a:spLocks noChangeArrowheads="1"/>
            </p:cNvSpPr>
            <p:nvPr/>
          </p:nvSpPr>
          <p:spPr bwMode="auto">
            <a:xfrm>
              <a:off x="2020888" y="2432050"/>
              <a:ext cx="1149350" cy="1531938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6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3245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3"/>
          <p:cNvSpPr txBox="1"/>
          <p:nvPr/>
        </p:nvSpPr>
        <p:spPr>
          <a:xfrm>
            <a:off x="-105410" y="74612"/>
            <a:ext cx="5147945" cy="3372718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325880" marR="1297305">
              <a:lnSpc>
                <a:spcPts val="1600"/>
              </a:lnSpc>
            </a:pP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Тонны</a:t>
            </a:r>
            <a:r>
              <a:rPr sz="1400" b="1" spc="5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данных</a:t>
            </a:r>
            <a:r>
              <a:rPr sz="1400" b="1" spc="5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— </a:t>
            </a:r>
            <a:r>
              <a:rPr lang="ru-RU" sz="1400" b="1" spc="-5" dirty="0">
                <a:solidFill>
                  <a:srgbClr val="7C2981"/>
                </a:solidFill>
                <a:latin typeface="Georgia"/>
                <a:cs typeface="Georgia"/>
              </a:rPr>
              <a:t>а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 к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а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к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же инфо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р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мация?</a:t>
            </a:r>
            <a:endParaRPr sz="14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640080" indent="-171450">
              <a:lnSpc>
                <a:spcPts val="1405"/>
              </a:lnSpc>
              <a:buFont typeface="Arial" panose="020B0604020202020204" pitchFamily="34" charset="0"/>
              <a:buChar char="•"/>
            </a:pPr>
            <a:r>
              <a:rPr sz="1200" dirty="0">
                <a:latin typeface="Georgia"/>
                <a:cs typeface="Georgia"/>
              </a:rPr>
              <a:t>Решения </a:t>
            </a:r>
            <a:r>
              <a:rPr sz="1200" spc="-10" dirty="0">
                <a:latin typeface="Georgia"/>
                <a:cs typeface="Georgia"/>
              </a:rPr>
              <a:t>р</a:t>
            </a:r>
            <a:r>
              <a:rPr sz="1200" dirty="0">
                <a:latin typeface="Georgia"/>
                <a:cs typeface="Georgia"/>
              </a:rPr>
              <a:t>у</a:t>
            </a:r>
            <a:r>
              <a:rPr sz="1200" spc="-5" dirty="0">
                <a:latin typeface="Georgia"/>
                <a:cs typeface="Georgia"/>
              </a:rPr>
              <a:t>к</a:t>
            </a:r>
            <a:r>
              <a:rPr sz="1200" dirty="0">
                <a:latin typeface="Georgia"/>
                <a:cs typeface="Georgia"/>
              </a:rPr>
              <a:t>оводства дол</a:t>
            </a:r>
            <a:r>
              <a:rPr sz="1200" spc="-5" dirty="0">
                <a:latin typeface="Georgia"/>
                <a:cs typeface="Georgia"/>
              </a:rPr>
              <a:t>ж</a:t>
            </a:r>
            <a:r>
              <a:rPr sz="1200" dirty="0">
                <a:latin typeface="Georgia"/>
                <a:cs typeface="Georgia"/>
              </a:rPr>
              <a:t>ны </a:t>
            </a:r>
            <a:r>
              <a:rPr sz="1200" dirty="0" err="1">
                <a:latin typeface="Georgia"/>
                <a:cs typeface="Georgia"/>
              </a:rPr>
              <a:t>осно</a:t>
            </a:r>
            <a:r>
              <a:rPr sz="1200" spc="-5" dirty="0" err="1">
                <a:latin typeface="Georgia"/>
                <a:cs typeface="Georgia"/>
              </a:rPr>
              <a:t>в</a:t>
            </a:r>
            <a:r>
              <a:rPr sz="1200" dirty="0" err="1">
                <a:latin typeface="Georgia"/>
                <a:cs typeface="Georgia"/>
              </a:rPr>
              <a:t>ы</a:t>
            </a:r>
            <a:r>
              <a:rPr sz="1200" spc="10" dirty="0" err="1">
                <a:latin typeface="Georgia"/>
                <a:cs typeface="Georgia"/>
              </a:rPr>
              <a:t>в</a:t>
            </a:r>
            <a:r>
              <a:rPr sz="1200" dirty="0" err="1">
                <a:latin typeface="Georgia"/>
                <a:cs typeface="Georgia"/>
              </a:rPr>
              <a:t>а</a:t>
            </a:r>
            <a:r>
              <a:rPr sz="1200" spc="-10" dirty="0" err="1">
                <a:latin typeface="Georgia"/>
                <a:cs typeface="Georgia"/>
              </a:rPr>
              <a:t>т</a:t>
            </a:r>
            <a:r>
              <a:rPr sz="1200" dirty="0" err="1">
                <a:latin typeface="Georgia"/>
                <a:cs typeface="Georgia"/>
              </a:rPr>
              <a:t>ься</a:t>
            </a:r>
            <a:r>
              <a:rPr sz="1200" dirty="0">
                <a:latin typeface="Georgia"/>
                <a:cs typeface="Georgia"/>
              </a:rPr>
              <a:t> </a:t>
            </a:r>
            <a:r>
              <a:rPr sz="1200" dirty="0" err="1">
                <a:latin typeface="Georgia"/>
                <a:cs typeface="Georgia"/>
              </a:rPr>
              <a:t>на</a:t>
            </a:r>
            <a:r>
              <a:rPr lang="ru-RU" sz="120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«</a:t>
            </a:r>
            <a:r>
              <a:rPr sz="1200" dirty="0" err="1">
                <a:latin typeface="Georgia"/>
                <a:cs typeface="Georgia"/>
              </a:rPr>
              <a:t>информации</a:t>
            </a:r>
            <a:r>
              <a:rPr sz="1200" dirty="0">
                <a:latin typeface="Georgia"/>
                <a:cs typeface="Georgia"/>
              </a:rPr>
              <a:t>»</a:t>
            </a:r>
          </a:p>
          <a:p>
            <a:pPr marL="640080" marR="1376045" indent="-171450">
              <a:lnSpc>
                <a:spcPts val="1360"/>
              </a:lnSpc>
              <a:spcBef>
                <a:spcPts val="75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Georgia"/>
                <a:cs typeface="Georgia"/>
              </a:rPr>
              <a:t>Традиционно такая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 err="1">
                <a:latin typeface="Georgia"/>
                <a:cs typeface="Georgia"/>
              </a:rPr>
              <a:t>информац</a:t>
            </a:r>
            <a:r>
              <a:rPr sz="1200" spc="-5" dirty="0" err="1">
                <a:latin typeface="Georgia"/>
                <a:cs typeface="Georgia"/>
              </a:rPr>
              <a:t>и</a:t>
            </a:r>
            <a:r>
              <a:rPr sz="1200" dirty="0" err="1">
                <a:latin typeface="Georgia"/>
                <a:cs typeface="Georgia"/>
              </a:rPr>
              <a:t>я</a:t>
            </a:r>
            <a:r>
              <a:rPr sz="1200" dirty="0">
                <a:latin typeface="Georgia"/>
                <a:cs typeface="Georgia"/>
              </a:rPr>
              <a:t> </a:t>
            </a:r>
            <a:r>
              <a:rPr sz="1200" dirty="0" err="1">
                <a:latin typeface="Georgia"/>
                <a:cs typeface="Georgia"/>
              </a:rPr>
              <a:t>являет</a:t>
            </a:r>
            <a:r>
              <a:rPr sz="1200" spc="-5" dirty="0" err="1">
                <a:latin typeface="Georgia"/>
                <a:cs typeface="Georgia"/>
              </a:rPr>
              <a:t>с</a:t>
            </a:r>
            <a:r>
              <a:rPr sz="1200" dirty="0" err="1">
                <a:latin typeface="Georgia"/>
                <a:cs typeface="Georgia"/>
              </a:rPr>
              <a:t>я</a:t>
            </a:r>
            <a:r>
              <a:rPr lang="ru-RU" sz="1200" dirty="0">
                <a:latin typeface="Georgia"/>
                <a:cs typeface="Georgia"/>
              </a:rPr>
              <a:t> </a:t>
            </a:r>
            <a:r>
              <a:rPr sz="1200" dirty="0" err="1">
                <a:latin typeface="Georgia"/>
                <a:cs typeface="Georgia"/>
              </a:rPr>
              <a:t>неформа</a:t>
            </a:r>
            <a:r>
              <a:rPr sz="1200" spc="-10" dirty="0" err="1">
                <a:latin typeface="Georgia"/>
                <a:cs typeface="Georgia"/>
              </a:rPr>
              <a:t>л</a:t>
            </a:r>
            <a:r>
              <a:rPr sz="1200" dirty="0" err="1">
                <a:latin typeface="Georgia"/>
                <a:cs typeface="Georgia"/>
              </a:rPr>
              <a:t>ьной</a:t>
            </a:r>
            <a:endParaRPr sz="1200" dirty="0">
              <a:latin typeface="Georgia"/>
              <a:cs typeface="Georgia"/>
            </a:endParaRPr>
          </a:p>
          <a:p>
            <a:pPr marL="720090">
              <a:lnSpc>
                <a:spcPts val="969"/>
              </a:lnSpc>
              <a:spcBef>
                <a:spcPts val="600"/>
              </a:spcBef>
              <a:buClr>
                <a:srgbClr val="7C2981"/>
              </a:buClr>
              <a:buFont typeface="Arial"/>
              <a:buChar char="–"/>
              <a:tabLst>
                <a:tab pos="915035" algn="l"/>
              </a:tabLst>
            </a:pPr>
            <a:r>
              <a:rPr lang="ru-RU" sz="1000" dirty="0">
                <a:latin typeface="Georgia"/>
                <a:cs typeface="Georgia"/>
              </a:rPr>
              <a:t>   </a:t>
            </a:r>
            <a:r>
              <a:rPr sz="1000" dirty="0" err="1">
                <a:latin typeface="Georgia"/>
                <a:cs typeface="Georgia"/>
              </a:rPr>
              <a:t>Уп</a:t>
            </a:r>
            <a:r>
              <a:rPr sz="1000" spc="-5" dirty="0" err="1">
                <a:latin typeface="Georgia"/>
                <a:cs typeface="Georgia"/>
              </a:rPr>
              <a:t>р</a:t>
            </a:r>
            <a:r>
              <a:rPr sz="1000" dirty="0" err="1">
                <a:latin typeface="Georgia"/>
                <a:cs typeface="Georgia"/>
              </a:rPr>
              <a:t>авле</a:t>
            </a:r>
            <a:r>
              <a:rPr sz="1000" spc="-10" dirty="0" err="1">
                <a:latin typeface="Georgia"/>
                <a:cs typeface="Georgia"/>
              </a:rPr>
              <a:t>н</a:t>
            </a:r>
            <a:r>
              <a:rPr sz="1000" dirty="0" err="1">
                <a:latin typeface="Georgia"/>
                <a:cs typeface="Georgia"/>
              </a:rPr>
              <a:t>че</a:t>
            </a:r>
            <a:r>
              <a:rPr sz="1000" spc="-5" dirty="0" err="1">
                <a:latin typeface="Georgia"/>
                <a:cs typeface="Georgia"/>
              </a:rPr>
              <a:t>с</a:t>
            </a:r>
            <a:r>
              <a:rPr sz="1000" dirty="0" err="1">
                <a:latin typeface="Georgia"/>
                <a:cs typeface="Georgia"/>
              </a:rPr>
              <a:t>кий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о</a:t>
            </a:r>
            <a:r>
              <a:rPr sz="1000" spc="-5" dirty="0">
                <a:latin typeface="Georgia"/>
                <a:cs typeface="Georgia"/>
              </a:rPr>
              <a:t>п</a:t>
            </a:r>
            <a:r>
              <a:rPr sz="1000" dirty="0">
                <a:latin typeface="Georgia"/>
                <a:cs typeface="Georgia"/>
              </a:rPr>
              <a:t>ыт,</a:t>
            </a:r>
            <a:r>
              <a:rPr sz="1000" spc="-10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впеч</a:t>
            </a:r>
            <a:r>
              <a:rPr sz="1000" spc="-10" dirty="0">
                <a:latin typeface="Georgia"/>
                <a:cs typeface="Georgia"/>
              </a:rPr>
              <a:t>а</a:t>
            </a:r>
            <a:r>
              <a:rPr sz="1000" dirty="0">
                <a:latin typeface="Georgia"/>
                <a:cs typeface="Georgia"/>
              </a:rPr>
              <a:t>тлени</a:t>
            </a:r>
            <a:r>
              <a:rPr sz="1000" spc="-5" dirty="0">
                <a:latin typeface="Georgia"/>
                <a:cs typeface="Georgia"/>
              </a:rPr>
              <a:t>я</a:t>
            </a:r>
            <a:r>
              <a:rPr sz="1000" dirty="0">
                <a:latin typeface="Georgia"/>
                <a:cs typeface="Georgia"/>
              </a:rPr>
              <a:t>, </a:t>
            </a:r>
            <a:r>
              <a:rPr sz="1000" spc="-5" dirty="0" err="1">
                <a:latin typeface="Georgia"/>
                <a:cs typeface="Georgia"/>
              </a:rPr>
              <a:t>м</a:t>
            </a:r>
            <a:r>
              <a:rPr sz="1000" dirty="0" err="1">
                <a:latin typeface="Georgia"/>
                <a:cs typeface="Georgia"/>
              </a:rPr>
              <a:t>нения</a:t>
            </a:r>
            <a:r>
              <a:rPr sz="1000" spc="-5" dirty="0">
                <a:latin typeface="Georgia"/>
                <a:cs typeface="Georgia"/>
              </a:rPr>
              <a:t>.</a:t>
            </a:r>
            <a:r>
              <a:rPr sz="1000" dirty="0">
                <a:latin typeface="Georgia"/>
                <a:cs typeface="Georgia"/>
              </a:rPr>
              <a:t>..</a:t>
            </a:r>
            <a:r>
              <a:rPr lang="ru-RU" sz="1000" dirty="0">
                <a:latin typeface="Georgia"/>
                <a:cs typeface="Georgia"/>
              </a:rPr>
              <a:t> </a:t>
            </a:r>
            <a:endParaRPr sz="1000" dirty="0">
              <a:latin typeface="Georgia"/>
              <a:cs typeface="Georgia"/>
            </a:endParaRPr>
          </a:p>
          <a:p>
            <a:pPr marL="640080" indent="-171450">
              <a:lnSpc>
                <a:spcPts val="1405"/>
              </a:lnSpc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sz="1200" dirty="0" err="1">
                <a:latin typeface="Georgia"/>
                <a:cs typeface="Georgia"/>
              </a:rPr>
              <a:t>Возраста</a:t>
            </a:r>
            <a:r>
              <a:rPr sz="1200" spc="-5" dirty="0" err="1">
                <a:latin typeface="Georgia"/>
                <a:cs typeface="Georgia"/>
              </a:rPr>
              <a:t>ю</a:t>
            </a:r>
            <a:r>
              <a:rPr sz="1200" dirty="0" err="1">
                <a:latin typeface="Georgia"/>
                <a:cs typeface="Georgia"/>
              </a:rPr>
              <a:t>щее</a:t>
            </a:r>
            <a:r>
              <a:rPr sz="1200" dirty="0">
                <a:latin typeface="Georgia"/>
                <a:cs typeface="Georgia"/>
              </a:rPr>
              <a:t> треб</a:t>
            </a:r>
            <a:r>
              <a:rPr sz="1200" spc="-5" dirty="0">
                <a:latin typeface="Georgia"/>
                <a:cs typeface="Georgia"/>
              </a:rPr>
              <a:t>о</a:t>
            </a:r>
            <a:r>
              <a:rPr sz="1200" dirty="0">
                <a:latin typeface="Georgia"/>
                <a:cs typeface="Georgia"/>
              </a:rPr>
              <a:t>вание основывать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 err="1">
                <a:latin typeface="Georgia"/>
                <a:cs typeface="Georgia"/>
              </a:rPr>
              <a:t>р</a:t>
            </a:r>
            <a:r>
              <a:rPr sz="1200" spc="-5" dirty="0" err="1">
                <a:latin typeface="Georgia"/>
                <a:cs typeface="Georgia"/>
              </a:rPr>
              <a:t>е</a:t>
            </a:r>
            <a:r>
              <a:rPr sz="1200" dirty="0" err="1">
                <a:latin typeface="Georgia"/>
                <a:cs typeface="Georgia"/>
              </a:rPr>
              <a:t>шения</a:t>
            </a:r>
            <a:r>
              <a:rPr sz="1200" dirty="0">
                <a:latin typeface="Georgia"/>
                <a:cs typeface="Georgia"/>
              </a:rPr>
              <a:t> </a:t>
            </a:r>
            <a:r>
              <a:rPr sz="1200" dirty="0" err="1">
                <a:latin typeface="Georgia"/>
                <a:cs typeface="Georgia"/>
              </a:rPr>
              <a:t>на</a:t>
            </a:r>
            <a:r>
              <a:rPr lang="ru-RU" sz="120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«</a:t>
            </a:r>
            <a:r>
              <a:rPr sz="1200" dirty="0" err="1">
                <a:latin typeface="Georgia"/>
                <a:cs typeface="Georgia"/>
              </a:rPr>
              <a:t>объект</a:t>
            </a:r>
            <a:r>
              <a:rPr sz="1200" spc="-5" dirty="0" err="1">
                <a:latin typeface="Georgia"/>
                <a:cs typeface="Georgia"/>
              </a:rPr>
              <a:t>и</a:t>
            </a:r>
            <a:r>
              <a:rPr sz="1200" dirty="0" err="1">
                <a:latin typeface="Georgia"/>
                <a:cs typeface="Georgia"/>
              </a:rPr>
              <a:t>вной</a:t>
            </a:r>
            <a:r>
              <a:rPr sz="1200" dirty="0">
                <a:latin typeface="Georgia"/>
                <a:cs typeface="Georgia"/>
              </a:rPr>
              <a:t>»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информации</a:t>
            </a:r>
          </a:p>
          <a:p>
            <a:pPr marL="720090" marR="581025">
              <a:lnSpc>
                <a:spcPts val="1130"/>
              </a:lnSpc>
              <a:spcBef>
                <a:spcPts val="450"/>
              </a:spcBef>
              <a:buClr>
                <a:srgbClr val="7C2981"/>
              </a:buClr>
              <a:buFont typeface="Arial"/>
              <a:buChar char="–"/>
              <a:tabLst>
                <a:tab pos="915035" algn="l"/>
              </a:tabLst>
            </a:pPr>
            <a:r>
              <a:rPr lang="ru-RU" sz="1000" dirty="0">
                <a:latin typeface="Georgia"/>
                <a:cs typeface="Georgia"/>
              </a:rPr>
              <a:t>   </a:t>
            </a:r>
            <a:r>
              <a:rPr sz="1000" dirty="0">
                <a:latin typeface="Georgia"/>
                <a:cs typeface="Georgia"/>
              </a:rPr>
              <a:t>«</a:t>
            </a:r>
            <a:r>
              <a:rPr sz="1000" spc="-5" dirty="0">
                <a:latin typeface="Georgia"/>
                <a:cs typeface="Georgia"/>
              </a:rPr>
              <a:t>д</a:t>
            </a:r>
            <a:r>
              <a:rPr sz="1000" dirty="0">
                <a:latin typeface="Georgia"/>
                <a:cs typeface="Georgia"/>
              </a:rPr>
              <a:t>етал</a:t>
            </a:r>
            <a:r>
              <a:rPr sz="1000" spc="-10" dirty="0">
                <a:latin typeface="Georgia"/>
                <a:cs typeface="Georgia"/>
              </a:rPr>
              <a:t>ь</a:t>
            </a:r>
            <a:r>
              <a:rPr sz="1000" dirty="0">
                <a:latin typeface="Georgia"/>
                <a:cs typeface="Georgia"/>
              </a:rPr>
              <a:t>ный</a:t>
            </a:r>
            <a:r>
              <a:rPr sz="1000" spc="-10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анализ»,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«</a:t>
            </a:r>
            <a:r>
              <a:rPr sz="1000" spc="-10" dirty="0">
                <a:latin typeface="Georgia"/>
                <a:cs typeface="Georgia"/>
              </a:rPr>
              <a:t>э</a:t>
            </a:r>
            <a:r>
              <a:rPr sz="1000" dirty="0">
                <a:latin typeface="Georgia"/>
                <a:cs typeface="Georgia"/>
              </a:rPr>
              <a:t>м</a:t>
            </a:r>
            <a:r>
              <a:rPr sz="1000" spc="-10" dirty="0">
                <a:latin typeface="Georgia"/>
                <a:cs typeface="Georgia"/>
              </a:rPr>
              <a:t>п</a:t>
            </a:r>
            <a:r>
              <a:rPr sz="1000" dirty="0">
                <a:latin typeface="Georgia"/>
                <a:cs typeface="Georgia"/>
              </a:rPr>
              <a:t>и</a:t>
            </a:r>
            <a:r>
              <a:rPr sz="1000" spc="-5" dirty="0">
                <a:latin typeface="Georgia"/>
                <a:cs typeface="Georgia"/>
              </a:rPr>
              <a:t>р</a:t>
            </a:r>
            <a:r>
              <a:rPr sz="1000" dirty="0">
                <a:latin typeface="Georgia"/>
                <a:cs typeface="Georgia"/>
              </a:rPr>
              <a:t>ически о</a:t>
            </a:r>
            <a:r>
              <a:rPr sz="1000" spc="-5" dirty="0">
                <a:latin typeface="Georgia"/>
                <a:cs typeface="Georgia"/>
              </a:rPr>
              <a:t>б</a:t>
            </a:r>
            <a:r>
              <a:rPr sz="1000" dirty="0">
                <a:latin typeface="Georgia"/>
                <a:cs typeface="Georgia"/>
              </a:rPr>
              <a:t>осн</a:t>
            </a:r>
            <a:r>
              <a:rPr sz="1000" spc="-5" dirty="0">
                <a:latin typeface="Georgia"/>
                <a:cs typeface="Georgia"/>
              </a:rPr>
              <a:t>о</a:t>
            </a:r>
            <a:r>
              <a:rPr sz="1000" dirty="0">
                <a:latin typeface="Georgia"/>
                <a:cs typeface="Georgia"/>
              </a:rPr>
              <a:t>ванн</a:t>
            </a:r>
            <a:r>
              <a:rPr sz="1000" spc="-10" dirty="0">
                <a:latin typeface="Georgia"/>
                <a:cs typeface="Georgia"/>
              </a:rPr>
              <a:t>о</a:t>
            </a:r>
            <a:r>
              <a:rPr sz="1000" dirty="0">
                <a:latin typeface="Georgia"/>
                <a:cs typeface="Georgia"/>
              </a:rPr>
              <a:t>е п</a:t>
            </a:r>
            <a:r>
              <a:rPr sz="1000" spc="-5" dirty="0">
                <a:latin typeface="Georgia"/>
                <a:cs typeface="Georgia"/>
              </a:rPr>
              <a:t>р</a:t>
            </a:r>
            <a:r>
              <a:rPr sz="1000" dirty="0">
                <a:latin typeface="Georgia"/>
                <a:cs typeface="Georgia"/>
              </a:rPr>
              <a:t>инятие решений»</a:t>
            </a:r>
          </a:p>
          <a:p>
            <a:pPr marL="640080" marR="327025" indent="-171450">
              <a:lnSpc>
                <a:spcPts val="193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Georgia"/>
                <a:cs typeface="Georgia"/>
              </a:rPr>
              <a:t>Многие организации тонут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в данных, а не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в </a:t>
            </a:r>
            <a:r>
              <a:rPr sz="1200" dirty="0" err="1">
                <a:latin typeface="Georgia"/>
                <a:cs typeface="Georgia"/>
              </a:rPr>
              <a:t>информации</a:t>
            </a:r>
            <a:endParaRPr lang="ru-RU" sz="1200" dirty="0">
              <a:latin typeface="Georgia"/>
              <a:cs typeface="Georgia"/>
            </a:endParaRPr>
          </a:p>
          <a:p>
            <a:pPr marL="640080" marR="327025" indent="-171450">
              <a:lnSpc>
                <a:spcPts val="193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sz="1200" dirty="0" err="1">
                <a:latin typeface="Georgia"/>
                <a:cs typeface="Georgia"/>
              </a:rPr>
              <a:t>Превращен</a:t>
            </a:r>
            <a:r>
              <a:rPr sz="1200" spc="-5" dirty="0" err="1">
                <a:latin typeface="Georgia"/>
                <a:cs typeface="Georgia"/>
              </a:rPr>
              <a:t>и</a:t>
            </a:r>
            <a:r>
              <a:rPr sz="1200" dirty="0" err="1">
                <a:latin typeface="Georgia"/>
                <a:cs typeface="Georgia"/>
              </a:rPr>
              <a:t>е</a:t>
            </a:r>
            <a:r>
              <a:rPr sz="1200" dirty="0">
                <a:latin typeface="Georgia"/>
                <a:cs typeface="Georgia"/>
              </a:rPr>
              <a:t> данных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в информацию</a:t>
            </a:r>
          </a:p>
          <a:p>
            <a:pPr marL="914400" indent="-194310">
              <a:lnSpc>
                <a:spcPts val="894"/>
              </a:lnSpc>
              <a:buClr>
                <a:srgbClr val="7C2981"/>
              </a:buClr>
              <a:buFont typeface="Arial"/>
              <a:buChar char="–"/>
              <a:tabLst>
                <a:tab pos="915035" algn="l"/>
              </a:tabLst>
            </a:pPr>
            <a:r>
              <a:rPr sz="1000" dirty="0">
                <a:latin typeface="Georgia"/>
                <a:cs typeface="Georgia"/>
              </a:rPr>
              <a:t>Стати</a:t>
            </a:r>
            <a:r>
              <a:rPr sz="1000" spc="-5" dirty="0">
                <a:latin typeface="Georgia"/>
                <a:cs typeface="Georgia"/>
              </a:rPr>
              <a:t>с</a:t>
            </a:r>
            <a:r>
              <a:rPr sz="1000" dirty="0">
                <a:latin typeface="Georgia"/>
                <a:cs typeface="Georgia"/>
              </a:rPr>
              <a:t>т</a:t>
            </a:r>
            <a:r>
              <a:rPr sz="1000" spc="-5" dirty="0">
                <a:latin typeface="Georgia"/>
                <a:cs typeface="Georgia"/>
              </a:rPr>
              <a:t>и</a:t>
            </a:r>
            <a:r>
              <a:rPr sz="1000" dirty="0">
                <a:latin typeface="Georgia"/>
                <a:cs typeface="Georgia"/>
              </a:rPr>
              <a:t>че</a:t>
            </a:r>
            <a:r>
              <a:rPr sz="1000" spc="-5" dirty="0">
                <a:latin typeface="Georgia"/>
                <a:cs typeface="Georgia"/>
              </a:rPr>
              <a:t>с</a:t>
            </a:r>
            <a:r>
              <a:rPr sz="1000" dirty="0">
                <a:latin typeface="Georgia"/>
                <a:cs typeface="Georgia"/>
              </a:rPr>
              <a:t>кий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анализ</a:t>
            </a:r>
          </a:p>
          <a:p>
            <a:pPr marL="914400" indent="-194310">
              <a:lnSpc>
                <a:spcPct val="100000"/>
              </a:lnSpc>
              <a:spcBef>
                <a:spcPts val="85"/>
              </a:spcBef>
              <a:buClr>
                <a:srgbClr val="7C2981"/>
              </a:buClr>
              <a:buFont typeface="Arial"/>
              <a:buChar char="–"/>
              <a:tabLst>
                <a:tab pos="915035" algn="l"/>
              </a:tabLst>
            </a:pPr>
            <a:r>
              <a:rPr sz="1000" dirty="0">
                <a:latin typeface="Georgia"/>
                <a:cs typeface="Georgia"/>
              </a:rPr>
              <a:t>Анализ</a:t>
            </a:r>
            <a:r>
              <a:rPr sz="1000" spc="-5" dirty="0">
                <a:latin typeface="Georgia"/>
                <a:cs typeface="Georgia"/>
              </a:rPr>
              <a:t> в</a:t>
            </a:r>
            <a:r>
              <a:rPr sz="1000" dirty="0">
                <a:latin typeface="Georgia"/>
                <a:cs typeface="Georgia"/>
              </a:rPr>
              <a:t>ер</a:t>
            </a:r>
            <a:r>
              <a:rPr sz="1000" spc="-10" dirty="0">
                <a:latin typeface="Georgia"/>
                <a:cs typeface="Georgia"/>
              </a:rPr>
              <a:t>о</a:t>
            </a:r>
            <a:r>
              <a:rPr sz="1000" spc="-5" dirty="0">
                <a:latin typeface="Georgia"/>
                <a:cs typeface="Georgia"/>
              </a:rPr>
              <a:t>я</a:t>
            </a:r>
            <a:r>
              <a:rPr sz="1000" dirty="0">
                <a:latin typeface="Georgia"/>
                <a:cs typeface="Georgia"/>
              </a:rPr>
              <a:t>тно</a:t>
            </a:r>
            <a:r>
              <a:rPr sz="1000" spc="-5" dirty="0">
                <a:latin typeface="Georgia"/>
                <a:cs typeface="Georgia"/>
              </a:rPr>
              <a:t>с</a:t>
            </a:r>
            <a:r>
              <a:rPr sz="1000" dirty="0">
                <a:latin typeface="Georgia"/>
                <a:cs typeface="Georgia"/>
              </a:rPr>
              <a:t>тей</a:t>
            </a:r>
          </a:p>
          <a:p>
            <a:pPr marL="914400" indent="-194310">
              <a:lnSpc>
                <a:spcPct val="100000"/>
              </a:lnSpc>
              <a:spcBef>
                <a:spcPts val="180"/>
              </a:spcBef>
              <a:buClr>
                <a:srgbClr val="7C2981"/>
              </a:buClr>
              <a:buFont typeface="Arial"/>
              <a:buChar char="–"/>
              <a:tabLst>
                <a:tab pos="915035" algn="l"/>
              </a:tabLst>
            </a:pPr>
            <a:r>
              <a:rPr sz="1000" dirty="0">
                <a:latin typeface="Georgia"/>
                <a:cs typeface="Georgia"/>
              </a:rPr>
              <a:t>Модели...</a:t>
            </a:r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703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9"/>
          <p:cNvSpPr txBox="1"/>
          <p:nvPr/>
        </p:nvSpPr>
        <p:spPr>
          <a:xfrm>
            <a:off x="118997" y="272063"/>
            <a:ext cx="4818128" cy="1846659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R="29845" algn="ctr">
              <a:lnSpc>
                <a:spcPct val="100000"/>
              </a:lnSpc>
            </a:pPr>
            <a:r>
              <a:rPr lang="ru-RU" sz="1600" b="1" dirty="0">
                <a:solidFill>
                  <a:srgbClr val="7C2981"/>
                </a:solidFill>
                <a:latin typeface="Georgia"/>
                <a:cs typeface="Georgia"/>
              </a:rPr>
              <a:t>План</a:t>
            </a:r>
            <a:endParaRPr sz="16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7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Georgia" panose="02040502050405020303" pitchFamily="18" charset="0"/>
                <a:cs typeface="Georgia"/>
              </a:rPr>
              <a:t>Подходы системы 1 и системы 2 к принятию решений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Georgia" panose="02040502050405020303" pitchFamily="18" charset="0"/>
                <a:cs typeface="Georgia"/>
              </a:rPr>
              <a:t>Предубеждения в принятии решений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Georgia" panose="02040502050405020303" pitchFamily="18" charset="0"/>
                <a:cs typeface="Georgia"/>
              </a:rPr>
              <a:t>Принятие решений, основанное на средних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Georgia" panose="02040502050405020303" pitchFamily="18" charset="0"/>
                <a:cs typeface="Georgia"/>
              </a:rPr>
              <a:t>Управление спросом или прогнозирование спроса?</a:t>
            </a:r>
            <a:endParaRPr lang="ru-RU" sz="1200" dirty="0">
              <a:latin typeface="Georgia" panose="02040502050405020303" pitchFamily="18" charset="0"/>
              <a:cs typeface="Times New Roman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err="1">
                <a:latin typeface="Georgia" panose="02040502050405020303" pitchFamily="18" charset="0"/>
                <a:cs typeface="Times New Roman"/>
              </a:rPr>
              <a:t>Продуктоцентричность</a:t>
            </a:r>
            <a:r>
              <a:rPr lang="ru-RU" sz="1200" dirty="0">
                <a:latin typeface="Georgia" panose="02040502050405020303" pitchFamily="18" charset="0"/>
                <a:cs typeface="Times New Roman"/>
              </a:rPr>
              <a:t> или </a:t>
            </a:r>
            <a:r>
              <a:rPr lang="ru-RU" sz="1200" dirty="0" err="1">
                <a:latin typeface="Georgia" panose="02040502050405020303" pitchFamily="18" charset="0"/>
                <a:cs typeface="Times New Roman"/>
              </a:rPr>
              <a:t>клиентоцентричность</a:t>
            </a:r>
            <a:r>
              <a:rPr lang="ru-RU" sz="1200" dirty="0">
                <a:latin typeface="Georgia" panose="02040502050405020303" pitchFamily="18" charset="0"/>
                <a:cs typeface="Times New Roman"/>
              </a:rPr>
              <a:t>?</a:t>
            </a:r>
            <a:endParaRPr sz="1200" dirty="0">
              <a:latin typeface="Georgia" panose="02040502050405020303" pitchFamily="18" charset="0"/>
              <a:cs typeface="Georgia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207307" y="226160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94963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 txBox="1"/>
          <p:nvPr/>
        </p:nvSpPr>
        <p:spPr>
          <a:xfrm>
            <a:off x="-3175" y="74612"/>
            <a:ext cx="4940300" cy="2953309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541780">
              <a:lnSpc>
                <a:spcPct val="100000"/>
              </a:lnSpc>
            </a:pPr>
            <a:endParaRPr lang="ru-RU" sz="1400" b="1" spc="-5" dirty="0">
              <a:solidFill>
                <a:srgbClr val="7C2981"/>
              </a:solidFill>
              <a:latin typeface="Georgia"/>
              <a:cs typeface="Georgia"/>
            </a:endParaRPr>
          </a:p>
          <a:p>
            <a:pPr marL="1541780">
              <a:lnSpc>
                <a:spcPct val="100000"/>
              </a:lnSpc>
            </a:pPr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Небольшой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 вопрос</a:t>
            </a:r>
            <a:endParaRPr sz="14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457200" marR="1067435" indent="-285750">
              <a:lnSpc>
                <a:spcPct val="112500"/>
              </a:lnSpc>
              <a:buFont typeface="Arial" panose="020B0604020202020204" pitchFamily="34" charset="0"/>
              <a:buChar char="•"/>
            </a:pPr>
            <a:r>
              <a:rPr sz="1400" spc="-5" dirty="0">
                <a:latin typeface="Georgia"/>
                <a:cs typeface="Georgia"/>
              </a:rPr>
              <a:t>100 </a:t>
            </a:r>
            <a:r>
              <a:rPr sz="1400" spc="-5" dirty="0" err="1">
                <a:latin typeface="Georgia"/>
                <a:cs typeface="Georgia"/>
              </a:rPr>
              <a:t>единиц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lang="ru-RU" sz="1400" spc="-5" dirty="0">
                <a:latin typeface="Georgia"/>
                <a:cs typeface="Georgia"/>
              </a:rPr>
              <a:t>товара </a:t>
            </a:r>
            <a:r>
              <a:rPr sz="1400" spc="-5" dirty="0" err="1">
                <a:latin typeface="Georgia"/>
                <a:cs typeface="Georgia"/>
              </a:rPr>
              <a:t>продаются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 err="1">
                <a:latin typeface="Georgia"/>
                <a:cs typeface="Georgia"/>
              </a:rPr>
              <a:t>каждую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spc="-5" dirty="0" err="1">
                <a:latin typeface="Georgia"/>
                <a:cs typeface="Georgia"/>
              </a:rPr>
              <a:t>неделю</a:t>
            </a:r>
            <a:endParaRPr lang="ru-RU" sz="1400" spc="-5" dirty="0">
              <a:latin typeface="Georgia"/>
              <a:cs typeface="Georgia"/>
            </a:endParaRPr>
          </a:p>
          <a:p>
            <a:pPr marL="457200" marR="1067435" indent="-285750">
              <a:lnSpc>
                <a:spcPct val="112500"/>
              </a:lnSpc>
              <a:buFont typeface="Arial" panose="020B0604020202020204" pitchFamily="34" charset="0"/>
              <a:buChar char="•"/>
            </a:pPr>
            <a:r>
              <a:rPr sz="1400" spc="-5" dirty="0" err="1">
                <a:latin typeface="Georgia"/>
                <a:cs typeface="Georgia"/>
              </a:rPr>
              <a:t>История</a:t>
            </a:r>
            <a:r>
              <a:rPr sz="1400" spc="-5" dirty="0">
                <a:latin typeface="Georgia"/>
                <a:cs typeface="Georgia"/>
              </a:rPr>
              <a:t> продаж за по</a:t>
            </a:r>
            <a:r>
              <a:rPr sz="1400" dirty="0">
                <a:latin typeface="Georgia"/>
                <a:cs typeface="Georgia"/>
              </a:rPr>
              <a:t>с</a:t>
            </a:r>
            <a:r>
              <a:rPr sz="1400" spc="-5" dirty="0">
                <a:latin typeface="Georgia"/>
                <a:cs typeface="Georgia"/>
              </a:rPr>
              <a:t>ледние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3 недели:</a:t>
            </a:r>
            <a:endParaRPr sz="1400" dirty="0">
              <a:latin typeface="Georgia"/>
              <a:cs typeface="Georgia"/>
            </a:endParaRPr>
          </a:p>
          <a:p>
            <a:pPr marL="734060">
              <a:lnSpc>
                <a:spcPct val="100000"/>
              </a:lnSpc>
              <a:spcBef>
                <a:spcPts val="330"/>
              </a:spcBef>
            </a:pPr>
            <a:r>
              <a:rPr lang="ru-RU" sz="1400" spc="-5" dirty="0">
                <a:latin typeface="Georgia"/>
                <a:cs typeface="Georgia"/>
              </a:rPr>
              <a:t>-  </a:t>
            </a:r>
            <a:r>
              <a:rPr sz="1400" spc="-5" dirty="0" err="1">
                <a:latin typeface="Georgia"/>
                <a:cs typeface="Georgia"/>
              </a:rPr>
              <a:t>неделя</a:t>
            </a:r>
            <a:r>
              <a:rPr sz="1400" spc="-5" dirty="0">
                <a:latin typeface="Georgia"/>
                <a:cs typeface="Georgia"/>
              </a:rPr>
              <a:t> 1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—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100</a:t>
            </a:r>
            <a:endParaRPr sz="1400" dirty="0">
              <a:latin typeface="Georgia"/>
              <a:cs typeface="Georgia"/>
            </a:endParaRPr>
          </a:p>
          <a:p>
            <a:pPr marL="734060">
              <a:lnSpc>
                <a:spcPct val="100000"/>
              </a:lnSpc>
              <a:spcBef>
                <a:spcPts val="305"/>
              </a:spcBef>
            </a:pPr>
            <a:r>
              <a:rPr lang="ru-RU" sz="1400" spc="-5" dirty="0">
                <a:latin typeface="Georgia"/>
                <a:cs typeface="Georgia"/>
              </a:rPr>
              <a:t>-  </a:t>
            </a:r>
            <a:r>
              <a:rPr sz="1400" spc="-5" dirty="0" err="1">
                <a:latin typeface="Georgia"/>
                <a:cs typeface="Georgia"/>
              </a:rPr>
              <a:t>неделя</a:t>
            </a:r>
            <a:r>
              <a:rPr sz="1400" spc="-5" dirty="0">
                <a:latin typeface="Georgia"/>
                <a:cs typeface="Georgia"/>
              </a:rPr>
              <a:t> 2</a:t>
            </a:r>
            <a:r>
              <a:rPr sz="1400" spc="1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—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70</a:t>
            </a:r>
            <a:endParaRPr sz="1400" dirty="0">
              <a:latin typeface="Georgia"/>
              <a:cs typeface="Georgia"/>
            </a:endParaRPr>
          </a:p>
          <a:p>
            <a:pPr marL="734060">
              <a:lnSpc>
                <a:spcPct val="100000"/>
              </a:lnSpc>
              <a:spcBef>
                <a:spcPts val="300"/>
              </a:spcBef>
            </a:pPr>
            <a:r>
              <a:rPr lang="ru-RU" sz="1400" spc="-5" dirty="0">
                <a:latin typeface="Georgia"/>
                <a:cs typeface="Georgia"/>
              </a:rPr>
              <a:t>-  </a:t>
            </a:r>
            <a:r>
              <a:rPr sz="1400" spc="-5" dirty="0" err="1">
                <a:latin typeface="Georgia"/>
                <a:cs typeface="Georgia"/>
              </a:rPr>
              <a:t>неделя</a:t>
            </a:r>
            <a:r>
              <a:rPr sz="1400" spc="-5" dirty="0">
                <a:latin typeface="Georgia"/>
                <a:cs typeface="Georgia"/>
              </a:rPr>
              <a:t> 3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—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100</a:t>
            </a:r>
            <a:endParaRPr sz="14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457200" marR="588645" indent="-285750">
              <a:lnSpc>
                <a:spcPct val="101099"/>
              </a:lnSpc>
              <a:buFont typeface="Arial" panose="020B0604020202020204" pitchFamily="34" charset="0"/>
              <a:buChar char="•"/>
            </a:pPr>
            <a:r>
              <a:rPr sz="1400" spc="-5" dirty="0">
                <a:latin typeface="Georgia"/>
                <a:cs typeface="Georgia"/>
              </a:rPr>
              <a:t>Ка</a:t>
            </a:r>
            <a:r>
              <a:rPr sz="1400" spc="-10" dirty="0">
                <a:latin typeface="Georgia"/>
                <a:cs typeface="Georgia"/>
              </a:rPr>
              <a:t>к</a:t>
            </a:r>
            <a:r>
              <a:rPr sz="1400" spc="-5" dirty="0">
                <a:latin typeface="Georgia"/>
                <a:cs typeface="Georgia"/>
              </a:rPr>
              <a:t>ов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средний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спрос?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Что вы думаете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о качестве текущей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политики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ценообра</a:t>
            </a:r>
            <a:r>
              <a:rPr sz="1400" spc="-15" dirty="0">
                <a:latin typeface="Georgia"/>
                <a:cs typeface="Georgia"/>
              </a:rPr>
              <a:t>з</a:t>
            </a:r>
            <a:r>
              <a:rPr sz="1400" spc="-5" dirty="0">
                <a:latin typeface="Georgia"/>
                <a:cs typeface="Georgia"/>
              </a:rPr>
              <a:t>о</a:t>
            </a:r>
            <a:r>
              <a:rPr sz="1400" dirty="0">
                <a:latin typeface="Georgia"/>
                <a:cs typeface="Georgia"/>
              </a:rPr>
              <a:t>в</a:t>
            </a:r>
            <a:r>
              <a:rPr sz="1400" spc="-5" dirty="0">
                <a:latin typeface="Georgia"/>
                <a:cs typeface="Georgia"/>
              </a:rPr>
              <a:t>ан</a:t>
            </a:r>
            <a:r>
              <a:rPr sz="1400" dirty="0">
                <a:latin typeface="Georgia"/>
                <a:cs typeface="Georgia"/>
              </a:rPr>
              <a:t>и</a:t>
            </a:r>
            <a:r>
              <a:rPr sz="1400" spc="-5" dirty="0">
                <a:latin typeface="Georgia"/>
                <a:cs typeface="Georgia"/>
              </a:rPr>
              <a:t>я?</a:t>
            </a:r>
            <a:endParaRPr sz="1400" dirty="0">
              <a:latin typeface="Georgia"/>
              <a:cs typeface="Georgia"/>
            </a:endParaRPr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288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>
            <a:spLocks noChangeArrowheads="1"/>
          </p:cNvSpPr>
          <p:nvPr/>
        </p:nvSpPr>
        <p:spPr bwMode="auto">
          <a:xfrm>
            <a:off x="1474787" y="537820"/>
            <a:ext cx="1987550" cy="27146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-105762" y="112072"/>
            <a:ext cx="49135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1394">
              <a:lnSpc>
                <a:spcPct val="100000"/>
              </a:lnSpc>
            </a:pPr>
            <a:r>
              <a:rPr lang="ru-RU" sz="1400" b="1" spc="-5" dirty="0">
                <a:solidFill>
                  <a:srgbClr val="7C2981"/>
                </a:solidFill>
                <a:latin typeface="Georgia"/>
                <a:cs typeface="Georgia"/>
              </a:rPr>
              <a:t>Конкурировать за счет</a:t>
            </a:r>
            <a:r>
              <a:rPr lang="ru-RU" sz="1400" b="1" spc="5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lang="ru-RU" sz="1400" b="1" spc="-5" dirty="0">
                <a:solidFill>
                  <a:srgbClr val="7C2981"/>
                </a:solidFill>
                <a:latin typeface="Georgia"/>
                <a:cs typeface="Georgia"/>
              </a:rPr>
              <a:t>анали</a:t>
            </a:r>
            <a:r>
              <a:rPr lang="ru-RU" sz="1400" b="1" dirty="0">
                <a:solidFill>
                  <a:srgbClr val="7C2981"/>
                </a:solidFill>
                <a:latin typeface="Georgia"/>
                <a:cs typeface="Georgia"/>
              </a:rPr>
              <a:t>т</a:t>
            </a:r>
            <a:r>
              <a:rPr lang="ru-RU" sz="1400" b="1" spc="-5" dirty="0">
                <a:solidFill>
                  <a:srgbClr val="7C2981"/>
                </a:solidFill>
                <a:latin typeface="Georgia"/>
                <a:cs typeface="Georgia"/>
              </a:rPr>
              <a:t>ики</a:t>
            </a:r>
            <a:endParaRPr lang="ru-RU" sz="14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80724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2244" y="350043"/>
            <a:ext cx="4664576" cy="2751989"/>
            <a:chOff x="1547813" y="1555750"/>
            <a:chExt cx="4664576" cy="2751989"/>
          </a:xfrm>
        </p:grpSpPr>
        <p:sp>
          <p:nvSpPr>
            <p:cNvPr id="3" name="object 2"/>
            <p:cNvSpPr txBox="1">
              <a:spLocks noChangeArrowheads="1"/>
            </p:cNvSpPr>
            <p:nvPr/>
          </p:nvSpPr>
          <p:spPr bwMode="auto">
            <a:xfrm>
              <a:off x="3101975" y="1555750"/>
              <a:ext cx="18827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700" rIns="0" bIns="0">
              <a:spAutoFit/>
            </a:bodyPr>
            <a:lstStyle>
              <a:lvl1pPr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100"/>
                </a:spcBef>
              </a:pPr>
              <a:r>
                <a:rPr lang="ru-RU" altLang="ru-RU" sz="1400" b="1" dirty="0">
                  <a:solidFill>
                    <a:srgbClr val="7D2981"/>
                  </a:solidFill>
                  <a:latin typeface="Georgia" panose="02040502050405020303" pitchFamily="18" charset="0"/>
                </a:rPr>
                <a:t>Стадии аналитики</a:t>
              </a:r>
              <a:endParaRPr lang="ru-RU" altLang="ru-RU" sz="1400" dirty="0">
                <a:latin typeface="Georgia" panose="02040502050405020303" pitchFamily="18" charset="0"/>
              </a:endParaRPr>
            </a:p>
          </p:txBody>
        </p:sp>
        <p:sp>
          <p:nvSpPr>
            <p:cNvPr id="4" name="object 3"/>
            <p:cNvSpPr>
              <a:spLocks/>
            </p:cNvSpPr>
            <p:nvPr/>
          </p:nvSpPr>
          <p:spPr bwMode="auto">
            <a:xfrm>
              <a:off x="1547813" y="3529013"/>
              <a:ext cx="2770187" cy="755650"/>
            </a:xfrm>
            <a:custGeom>
              <a:avLst/>
              <a:gdLst>
                <a:gd name="T0" fmla="*/ 0 w 2769235"/>
                <a:gd name="T1" fmla="*/ 749046 h 756285"/>
                <a:gd name="T2" fmla="*/ 189715 w 2769235"/>
                <a:gd name="T3" fmla="*/ 0 h 756285"/>
                <a:gd name="T4" fmla="*/ 2589774 w 2769235"/>
                <a:gd name="T5" fmla="*/ 0 h 756285"/>
                <a:gd name="T6" fmla="*/ 2779492 w 2769235"/>
                <a:gd name="T7" fmla="*/ 749046 h 756285"/>
                <a:gd name="T8" fmla="*/ 0 w 2769235"/>
                <a:gd name="T9" fmla="*/ 749046 h 756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69235"/>
                <a:gd name="T16" fmla="*/ 0 h 756285"/>
                <a:gd name="T17" fmla="*/ 2769235 w 2769235"/>
                <a:gd name="T18" fmla="*/ 756285 h 756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69235" h="756285">
                  <a:moveTo>
                    <a:pt x="0" y="756000"/>
                  </a:moveTo>
                  <a:lnTo>
                    <a:pt x="189000" y="0"/>
                  </a:lnTo>
                  <a:lnTo>
                    <a:pt x="2580000" y="0"/>
                  </a:lnTo>
                  <a:lnTo>
                    <a:pt x="2769000" y="756000"/>
                  </a:lnTo>
                  <a:lnTo>
                    <a:pt x="0" y="756000"/>
                  </a:lnTo>
                  <a:close/>
                </a:path>
              </a:pathLst>
            </a:custGeom>
            <a:noFill/>
            <a:ln w="1428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EB726DA6-B3C6-4F3D-9251-73D56082D540}"/>
                </a:ext>
              </a:extLst>
            </p:cNvPr>
            <p:cNvSpPr txBox="1"/>
            <p:nvPr/>
          </p:nvSpPr>
          <p:spPr>
            <a:xfrm>
              <a:off x="2254250" y="3843338"/>
              <a:ext cx="1447800" cy="150812"/>
            </a:xfrm>
            <a:prstGeom prst="rect">
              <a:avLst/>
            </a:prstGeom>
          </p:spPr>
          <p:txBody>
            <a:bodyPr lIns="0" tIns="12700" rIns="0" bIns="0">
              <a:spAutoFit/>
            </a:bodyPr>
            <a:lstStyle/>
            <a:p>
              <a:pPr algn="ctr">
                <a:lnSpc>
                  <a:spcPts val="1075"/>
                </a:lnSpc>
              </a:pPr>
              <a:r>
                <a:rPr lang="ru-RU" sz="900" b="1" dirty="0">
                  <a:solidFill>
                    <a:srgbClr val="5E1F60"/>
                  </a:solidFill>
                  <a:latin typeface="Georgia"/>
                  <a:cs typeface="Georgia"/>
                </a:rPr>
                <a:t>ОПИСАТЕЛЬНАЯ</a:t>
              </a:r>
              <a:endParaRPr lang="ru-RU" sz="900" dirty="0">
                <a:latin typeface="Georgia"/>
                <a:cs typeface="Georgia"/>
              </a:endParaRPr>
            </a:p>
          </p:txBody>
        </p:sp>
        <p:sp>
          <p:nvSpPr>
            <p:cNvPr id="6" name="object 5"/>
            <p:cNvSpPr>
              <a:spLocks/>
            </p:cNvSpPr>
            <p:nvPr/>
          </p:nvSpPr>
          <p:spPr bwMode="auto">
            <a:xfrm>
              <a:off x="1754188" y="2773363"/>
              <a:ext cx="2362200" cy="755650"/>
            </a:xfrm>
            <a:custGeom>
              <a:avLst/>
              <a:gdLst>
                <a:gd name="T0" fmla="*/ 0 w 2361565"/>
                <a:gd name="T1" fmla="*/ 749046 h 756285"/>
                <a:gd name="T2" fmla="*/ 189562 w 2361565"/>
                <a:gd name="T3" fmla="*/ 0 h 756285"/>
                <a:gd name="T4" fmla="*/ 2178887 w 2361565"/>
                <a:gd name="T5" fmla="*/ 0 h 756285"/>
                <a:gd name="T6" fmla="*/ 2368445 w 2361565"/>
                <a:gd name="T7" fmla="*/ 749046 h 756285"/>
                <a:gd name="T8" fmla="*/ 0 w 2361565"/>
                <a:gd name="T9" fmla="*/ 749046 h 756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1565"/>
                <a:gd name="T16" fmla="*/ 0 h 756285"/>
                <a:gd name="T17" fmla="*/ 2361565 w 2361565"/>
                <a:gd name="T18" fmla="*/ 756285 h 756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1565" h="756285">
                  <a:moveTo>
                    <a:pt x="0" y="756000"/>
                  </a:moveTo>
                  <a:lnTo>
                    <a:pt x="189001" y="0"/>
                  </a:lnTo>
                  <a:lnTo>
                    <a:pt x="2172451" y="0"/>
                  </a:lnTo>
                  <a:lnTo>
                    <a:pt x="2361450" y="756000"/>
                  </a:lnTo>
                  <a:lnTo>
                    <a:pt x="0" y="756000"/>
                  </a:lnTo>
                  <a:close/>
                </a:path>
              </a:pathLst>
            </a:custGeom>
            <a:noFill/>
            <a:ln w="1428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38DDF1E4-D61B-435B-A166-3F8E57D3F3B2}"/>
                </a:ext>
              </a:extLst>
            </p:cNvPr>
            <p:cNvSpPr txBox="1"/>
            <p:nvPr/>
          </p:nvSpPr>
          <p:spPr>
            <a:xfrm>
              <a:off x="2162175" y="3067050"/>
              <a:ext cx="1466850" cy="150813"/>
            </a:xfrm>
            <a:prstGeom prst="rect">
              <a:avLst/>
            </a:prstGeom>
          </p:spPr>
          <p:txBody>
            <a:bodyPr lIns="0" tIns="12700" rIns="0" bIns="0">
              <a:spAutoFit/>
            </a:bodyPr>
            <a:lstStyle/>
            <a:p>
              <a:pPr algn="ctr">
                <a:lnSpc>
                  <a:spcPts val="1075"/>
                </a:lnSpc>
              </a:pPr>
              <a:r>
                <a:rPr lang="ru-RU" sz="900" b="1" dirty="0">
                  <a:solidFill>
                    <a:srgbClr val="5E1F60"/>
                  </a:solidFill>
                  <a:latin typeface="Georgia"/>
                  <a:cs typeface="Georgia"/>
                </a:rPr>
                <a:t>ПРЕДСКАЗАТЕЛЬНАЯ</a:t>
              </a:r>
              <a:endParaRPr lang="ru-RU" sz="900" dirty="0">
                <a:latin typeface="Georgia"/>
                <a:cs typeface="Georgia"/>
              </a:endParaRPr>
            </a:p>
          </p:txBody>
        </p:sp>
        <p:sp>
          <p:nvSpPr>
            <p:cNvPr id="8" name="object 7"/>
            <p:cNvSpPr>
              <a:spLocks/>
            </p:cNvSpPr>
            <p:nvPr/>
          </p:nvSpPr>
          <p:spPr bwMode="auto">
            <a:xfrm>
              <a:off x="1958975" y="2016125"/>
              <a:ext cx="1955800" cy="757238"/>
            </a:xfrm>
            <a:custGeom>
              <a:avLst/>
              <a:gdLst>
                <a:gd name="T0" fmla="*/ 0 w 1956435"/>
                <a:gd name="T1" fmla="*/ 766545 h 756285"/>
                <a:gd name="T2" fmla="*/ 431155 w 1956435"/>
                <a:gd name="T3" fmla="*/ 0 h 756285"/>
                <a:gd name="T4" fmla="*/ 1517726 w 1956435"/>
                <a:gd name="T5" fmla="*/ 0 h 756285"/>
                <a:gd name="T6" fmla="*/ 1948878 w 1956435"/>
                <a:gd name="T7" fmla="*/ 766545 h 756285"/>
                <a:gd name="T8" fmla="*/ 0 w 1956435"/>
                <a:gd name="T9" fmla="*/ 766545 h 756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56435"/>
                <a:gd name="T16" fmla="*/ 0 h 756285"/>
                <a:gd name="T17" fmla="*/ 1956435 w 1956435"/>
                <a:gd name="T18" fmla="*/ 756285 h 756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56435" h="756285">
                  <a:moveTo>
                    <a:pt x="0" y="756000"/>
                  </a:moveTo>
                  <a:lnTo>
                    <a:pt x="432695" y="0"/>
                  </a:lnTo>
                  <a:lnTo>
                    <a:pt x="1523154" y="0"/>
                  </a:lnTo>
                  <a:lnTo>
                    <a:pt x="1955850" y="756000"/>
                  </a:lnTo>
                  <a:lnTo>
                    <a:pt x="0" y="756000"/>
                  </a:lnTo>
                  <a:close/>
                </a:path>
              </a:pathLst>
            </a:custGeom>
            <a:noFill/>
            <a:ln w="1428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bject 8">
              <a:extLst>
                <a:ext uri="{FF2B5EF4-FFF2-40B4-BE49-F238E27FC236}">
                  <a16:creationId xmlns:a16="http://schemas.microsoft.com/office/drawing/2014/main" id="{6EE82B8A-80C7-4809-A4A4-6021A35FCB41}"/>
                </a:ext>
              </a:extLst>
            </p:cNvPr>
            <p:cNvSpPr txBox="1"/>
            <p:nvPr/>
          </p:nvSpPr>
          <p:spPr>
            <a:xfrm>
              <a:off x="2178050" y="2368550"/>
              <a:ext cx="1466850" cy="150813"/>
            </a:xfrm>
            <a:prstGeom prst="rect">
              <a:avLst/>
            </a:prstGeom>
          </p:spPr>
          <p:txBody>
            <a:bodyPr lIns="0" tIns="12700" rIns="0" bIns="0">
              <a:spAutoFit/>
            </a:bodyPr>
            <a:lstStyle/>
            <a:p>
              <a:pPr algn="ctr">
                <a:lnSpc>
                  <a:spcPts val="1075"/>
                </a:lnSpc>
              </a:pPr>
              <a:r>
                <a:rPr lang="ru-RU" sz="900" b="1" dirty="0">
                  <a:solidFill>
                    <a:srgbClr val="5E1F60"/>
                  </a:solidFill>
                  <a:latin typeface="Georgia"/>
                  <a:cs typeface="Georgia"/>
                </a:rPr>
                <a:t>ПРЕ</a:t>
              </a:r>
              <a:r>
                <a:rPr lang="ru-RU" sz="900" b="1" spc="-5" dirty="0">
                  <a:solidFill>
                    <a:srgbClr val="5E1F60"/>
                  </a:solidFill>
                  <a:latin typeface="Georgia"/>
                  <a:cs typeface="Georgia"/>
                </a:rPr>
                <a:t>Д</a:t>
              </a:r>
              <a:r>
                <a:rPr lang="ru-RU" sz="900" b="1" dirty="0">
                  <a:solidFill>
                    <a:srgbClr val="5E1F60"/>
                  </a:solidFill>
                  <a:latin typeface="Georgia"/>
                  <a:cs typeface="Georgia"/>
                </a:rPr>
                <a:t>ПИС</a:t>
              </a:r>
              <a:r>
                <a:rPr lang="ru-RU" sz="900" b="1" spc="5" dirty="0">
                  <a:solidFill>
                    <a:srgbClr val="5E1F60"/>
                  </a:solidFill>
                  <a:latin typeface="Georgia"/>
                  <a:cs typeface="Georgia"/>
                </a:rPr>
                <a:t>Ы</a:t>
              </a:r>
              <a:r>
                <a:rPr lang="ru-RU" sz="900" b="1" dirty="0">
                  <a:solidFill>
                    <a:srgbClr val="5E1F60"/>
                  </a:solidFill>
                  <a:latin typeface="Georgia"/>
                  <a:cs typeface="Georgia"/>
                </a:rPr>
                <a:t>ВАЮ</a:t>
              </a:r>
              <a:r>
                <a:rPr lang="ru-RU" sz="900" b="1" spc="-5" dirty="0">
                  <a:solidFill>
                    <a:srgbClr val="5E1F60"/>
                  </a:solidFill>
                  <a:latin typeface="Georgia"/>
                  <a:cs typeface="Georgia"/>
                </a:rPr>
                <a:t>Щ</a:t>
              </a:r>
              <a:r>
                <a:rPr lang="ru-RU" sz="900" b="1" dirty="0">
                  <a:solidFill>
                    <a:srgbClr val="5E1F60"/>
                  </a:solidFill>
                  <a:latin typeface="Georgia"/>
                  <a:cs typeface="Georgia"/>
                </a:rPr>
                <a:t>АЯ</a:t>
              </a:r>
              <a:endParaRPr lang="ru-RU" sz="900" dirty="0">
                <a:latin typeface="Georgia"/>
                <a:cs typeface="Georgia"/>
              </a:endParaRPr>
            </a:p>
          </p:txBody>
        </p:sp>
        <p:sp>
          <p:nvSpPr>
            <p:cNvPr id="10" name="object 9"/>
            <p:cNvSpPr txBox="1">
              <a:spLocks noChangeArrowheads="1"/>
            </p:cNvSpPr>
            <p:nvPr/>
          </p:nvSpPr>
          <p:spPr bwMode="auto">
            <a:xfrm>
              <a:off x="4376993" y="3455251"/>
              <a:ext cx="1714500" cy="852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92075" rIns="0" bIns="0">
              <a:spAutoFit/>
            </a:bodyPr>
            <a:lstStyle>
              <a:lvl1pPr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725"/>
                </a:spcBef>
              </a:pPr>
              <a:r>
                <a:rPr lang="ru-RU" altLang="ru-RU" sz="1100" dirty="0">
                  <a:latin typeface="Arial" panose="020B0604020202020204" pitchFamily="34" charset="0"/>
                </a:rPr>
                <a:t>Что происходит?</a:t>
              </a:r>
            </a:p>
            <a:p>
              <a:pPr eaLnBrk="1" hangingPunct="1">
                <a:lnSpc>
                  <a:spcPts val="1300"/>
                </a:lnSpc>
                <a:spcBef>
                  <a:spcPts val="675"/>
                </a:spcBef>
              </a:pPr>
              <a:r>
                <a:rPr lang="ru-RU" altLang="ru-RU" sz="1100" dirty="0">
                  <a:latin typeface="Arial" panose="020B0604020202020204" pitchFamily="34" charset="0"/>
                </a:rPr>
                <a:t>Многие организации применяют аналитику: </a:t>
              </a:r>
              <a:r>
                <a:rPr lang="ru-RU" altLang="ru-RU" sz="1100" dirty="0">
                  <a:solidFill>
                    <a:srgbClr val="5E1F61"/>
                  </a:solidFill>
                  <a:latin typeface="Arial" panose="020B0604020202020204" pitchFamily="34" charset="0"/>
                </a:rPr>
                <a:t>статистика</a:t>
              </a:r>
              <a:endParaRPr lang="ru-RU" altLang="ru-RU" sz="1100" dirty="0">
                <a:latin typeface="Arial" panose="020B0604020202020204" pitchFamily="34" charset="0"/>
              </a:endParaRPr>
            </a:p>
          </p:txBody>
        </p:sp>
        <p:sp>
          <p:nvSpPr>
            <p:cNvPr id="11" name="object 10"/>
            <p:cNvSpPr txBox="1">
              <a:spLocks noChangeArrowheads="1"/>
            </p:cNvSpPr>
            <p:nvPr/>
          </p:nvSpPr>
          <p:spPr bwMode="auto">
            <a:xfrm>
              <a:off x="4116388" y="2647649"/>
              <a:ext cx="1722437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97790" rIns="0" bIns="0">
              <a:spAutoFit/>
            </a:bodyPr>
            <a:lstStyle>
              <a:lvl1pPr marL="76200" indent="-77788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775"/>
                </a:spcBef>
              </a:pPr>
              <a:r>
                <a:rPr lang="ru-RU" altLang="ru-RU" sz="1100" dirty="0">
                  <a:latin typeface="Arial" panose="020B0604020202020204" pitchFamily="34" charset="0"/>
                </a:rPr>
                <a:t>Что произойдет?</a:t>
              </a:r>
            </a:p>
            <a:p>
              <a:pPr eaLnBrk="1" hangingPunct="1">
                <a:lnSpc>
                  <a:spcPts val="1300"/>
                </a:lnSpc>
                <a:spcBef>
                  <a:spcPts val="725"/>
                </a:spcBef>
              </a:pPr>
              <a:r>
                <a:rPr lang="ru-RU" altLang="ru-RU" sz="1100" dirty="0">
                  <a:latin typeface="Arial" panose="020B0604020202020204" pitchFamily="34" charset="0"/>
                </a:rPr>
                <a:t>Некоторые организации применяют аналитику: </a:t>
              </a:r>
              <a:r>
                <a:rPr lang="ru-RU" altLang="ru-RU" sz="1100" dirty="0">
                  <a:solidFill>
                    <a:srgbClr val="5E1F61"/>
                  </a:solidFill>
                  <a:latin typeface="Arial" panose="020B0604020202020204" pitchFamily="34" charset="0"/>
                </a:rPr>
                <a:t>прогнозирование</a:t>
              </a:r>
              <a:endParaRPr lang="ru-RU" altLang="ru-RU" sz="1100" dirty="0">
                <a:latin typeface="Arial" panose="020B0604020202020204" pitchFamily="34" charset="0"/>
              </a:endParaRPr>
            </a:p>
          </p:txBody>
        </p:sp>
        <p:sp>
          <p:nvSpPr>
            <p:cNvPr id="12" name="object 11"/>
            <p:cNvSpPr txBox="1">
              <a:spLocks noChangeArrowheads="1"/>
            </p:cNvSpPr>
            <p:nvPr/>
          </p:nvSpPr>
          <p:spPr bwMode="auto">
            <a:xfrm>
              <a:off x="3863975" y="1953913"/>
              <a:ext cx="2348414" cy="751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20320" rIns="0" bIns="0">
              <a:spAutoFit/>
            </a:bodyPr>
            <a:lstStyle>
              <a:lvl1pPr marL="76200" indent="-77788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ts val="1300"/>
                </a:lnSpc>
                <a:spcBef>
                  <a:spcPts val="163"/>
                </a:spcBef>
              </a:pPr>
              <a:r>
                <a:rPr lang="ru-RU" altLang="ru-RU" sz="1100" dirty="0">
                  <a:latin typeface="Arial" panose="020B0604020202020204" pitchFamily="34" charset="0"/>
                </a:rPr>
                <a:t>Каков наилучший вариант? Как реализовать это на практике?</a:t>
              </a:r>
            </a:p>
            <a:p>
              <a:pPr eaLnBrk="1" hangingPunct="1">
                <a:lnSpc>
                  <a:spcPts val="1300"/>
                </a:lnSpc>
                <a:spcBef>
                  <a:spcPts val="525"/>
                </a:spcBef>
              </a:pPr>
              <a:r>
                <a:rPr lang="ru-RU" altLang="ru-RU" sz="1100" dirty="0">
                  <a:latin typeface="Arial" panose="020B0604020202020204" pitchFamily="34" charset="0"/>
                </a:rPr>
                <a:t>Немногие организаций применяют аналитику: </a:t>
              </a:r>
              <a:r>
                <a:rPr lang="ru-RU" altLang="ru-RU" sz="1100" dirty="0">
                  <a:solidFill>
                    <a:srgbClr val="5E1F61"/>
                  </a:solidFill>
                  <a:latin typeface="Arial" panose="020B0604020202020204" pitchFamily="34" charset="0"/>
                </a:rPr>
                <a:t>оптимизация</a:t>
              </a:r>
              <a:endParaRPr lang="ru-RU" altLang="ru-RU" sz="1100" dirty="0">
                <a:latin typeface="Arial" panose="020B0604020202020204" pitchFamily="34" charset="0"/>
              </a:endParaRPr>
            </a:p>
          </p:txBody>
        </p:sp>
      </p:grpSp>
      <p:sp>
        <p:nvSpPr>
          <p:cNvPr id="1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598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4"/>
          <p:cNvSpPr txBox="1"/>
          <p:nvPr/>
        </p:nvSpPr>
        <p:spPr>
          <a:xfrm>
            <a:off x="-1588" y="74612"/>
            <a:ext cx="4940300" cy="3201517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497840" indent="925830">
              <a:lnSpc>
                <a:spcPct val="100000"/>
              </a:lnSpc>
            </a:pPr>
            <a:r>
              <a:rPr lang="ru-RU" sz="1400" b="1" spc="-5" dirty="0">
                <a:solidFill>
                  <a:srgbClr val="7C2981"/>
                </a:solidFill>
                <a:latin typeface="Georgia"/>
                <a:cs typeface="Georgia"/>
              </a:rPr>
              <a:t>Основные заключения</a:t>
            </a:r>
            <a:endParaRPr sz="14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783590" marR="650875" indent="-285750">
              <a:lnSpc>
                <a:spcPts val="1490"/>
              </a:lnSpc>
              <a:buFont typeface="Arial" panose="020B0604020202020204" pitchFamily="34" charset="0"/>
              <a:buChar char="•"/>
            </a:pPr>
            <a:r>
              <a:rPr sz="1400" spc="-5" dirty="0">
                <a:latin typeface="Georgia"/>
                <a:cs typeface="Georgia"/>
              </a:rPr>
              <a:t>Стратегия </a:t>
            </a:r>
            <a:r>
              <a:rPr sz="1400" spc="-5" dirty="0" err="1">
                <a:latin typeface="Georgia"/>
                <a:cs typeface="Georgia"/>
              </a:rPr>
              <a:t>должна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lang="ru-RU" sz="1400" spc="-5" dirty="0">
                <a:latin typeface="Georgia"/>
                <a:cs typeface="Georgia"/>
              </a:rPr>
              <a:t>реализовываться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одним решением за раз во всей</a:t>
            </a:r>
            <a:r>
              <a:rPr sz="1400" spc="1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организации</a:t>
            </a:r>
            <a:endParaRPr sz="1400" dirty="0">
              <a:latin typeface="Georgia"/>
              <a:cs typeface="Georgia"/>
            </a:endParaRPr>
          </a:p>
          <a:p>
            <a:pPr marL="783590" marR="650875" indent="-285750">
              <a:lnSpc>
                <a:spcPct val="88700"/>
              </a:lnSpc>
              <a:spcBef>
                <a:spcPts val="1190"/>
              </a:spcBef>
              <a:buFont typeface="Arial" panose="020B0604020202020204" pitchFamily="34" charset="0"/>
              <a:buChar char="•"/>
            </a:pPr>
            <a:r>
              <a:rPr sz="1400" spc="-5" dirty="0">
                <a:latin typeface="Georgia"/>
                <a:cs typeface="Georgia"/>
              </a:rPr>
              <a:t>Средние 5% </a:t>
            </a:r>
            <a:r>
              <a:rPr sz="1400" dirty="0">
                <a:latin typeface="Georgia"/>
                <a:cs typeface="Georgia"/>
              </a:rPr>
              <a:t>у</a:t>
            </a:r>
            <a:r>
              <a:rPr sz="1400" spc="-5" dirty="0">
                <a:latin typeface="Georgia"/>
                <a:cs typeface="Georgia"/>
              </a:rPr>
              <a:t>лучшений в тысячах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мален</a:t>
            </a:r>
            <a:r>
              <a:rPr sz="1400" dirty="0">
                <a:latin typeface="Georgia"/>
                <a:cs typeface="Georgia"/>
              </a:rPr>
              <a:t>ь</a:t>
            </a:r>
            <a:r>
              <a:rPr sz="1400" spc="-5" dirty="0">
                <a:latin typeface="Georgia"/>
                <a:cs typeface="Georgia"/>
              </a:rPr>
              <a:t>ких решений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означают 5% улучшений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д</a:t>
            </a:r>
            <a:r>
              <a:rPr sz="1400" spc="-15" dirty="0">
                <a:latin typeface="Georgia"/>
                <a:cs typeface="Georgia"/>
              </a:rPr>
              <a:t>л</a:t>
            </a:r>
            <a:r>
              <a:rPr sz="1400" spc="-5" dirty="0">
                <a:latin typeface="Georgia"/>
                <a:cs typeface="Georgia"/>
              </a:rPr>
              <a:t>я вс</a:t>
            </a:r>
            <a:r>
              <a:rPr sz="1400" dirty="0">
                <a:latin typeface="Georgia"/>
                <a:cs typeface="Georgia"/>
              </a:rPr>
              <a:t>е</a:t>
            </a:r>
            <a:r>
              <a:rPr sz="1400" spc="-5" dirty="0">
                <a:latin typeface="Georgia"/>
                <a:cs typeface="Georgia"/>
              </a:rPr>
              <a:t>го предпр</a:t>
            </a:r>
            <a:r>
              <a:rPr sz="1400" dirty="0">
                <a:latin typeface="Georgia"/>
                <a:cs typeface="Georgia"/>
              </a:rPr>
              <a:t>и</a:t>
            </a:r>
            <a:r>
              <a:rPr sz="1400" spc="-5" dirty="0">
                <a:latin typeface="Georgia"/>
                <a:cs typeface="Georgia"/>
              </a:rPr>
              <a:t>ятия!</a:t>
            </a:r>
            <a:endParaRPr sz="1400" dirty="0">
              <a:latin typeface="Georgia"/>
              <a:cs typeface="Georgia"/>
            </a:endParaRPr>
          </a:p>
          <a:p>
            <a:pPr marL="783590" marR="386080" indent="-285750">
              <a:lnSpc>
                <a:spcPts val="1600"/>
              </a:lnSpc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sz="1400" spc="-5" dirty="0">
                <a:latin typeface="Georgia"/>
                <a:cs typeface="Georgia"/>
              </a:rPr>
              <a:t>Модели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и </a:t>
            </a:r>
            <a:r>
              <a:rPr sz="1400" spc="-5" dirty="0" err="1">
                <a:latin typeface="Georgia"/>
                <a:cs typeface="Georgia"/>
              </a:rPr>
              <a:t>анали</a:t>
            </a:r>
            <a:r>
              <a:rPr sz="1400" dirty="0" err="1">
                <a:latin typeface="Georgia"/>
                <a:cs typeface="Georgia"/>
              </a:rPr>
              <a:t>т</a:t>
            </a:r>
            <a:r>
              <a:rPr sz="1400" spc="-5" dirty="0" err="1">
                <a:latin typeface="Georgia"/>
                <a:cs typeface="Georgia"/>
              </a:rPr>
              <a:t>ическ</a:t>
            </a:r>
            <a:r>
              <a:rPr lang="ru-RU" sz="1400" spc="-5" dirty="0">
                <a:latin typeface="Georgia"/>
                <a:cs typeface="Georgia"/>
              </a:rPr>
              <a:t>ая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spc="-5" dirty="0" err="1">
                <a:latin typeface="Georgia"/>
                <a:cs typeface="Georgia"/>
              </a:rPr>
              <a:t>дисциплин</a:t>
            </a:r>
            <a:r>
              <a:rPr lang="ru-RU" sz="1400" spc="-5" dirty="0">
                <a:latin typeface="Georgia"/>
                <a:cs typeface="Georgia"/>
              </a:rPr>
              <a:t>а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spc="-5" dirty="0" err="1">
                <a:latin typeface="Georgia"/>
                <a:cs typeface="Georgia"/>
              </a:rPr>
              <a:t>помо</a:t>
            </a:r>
            <a:r>
              <a:rPr lang="ru-RU" sz="1400" spc="-5" dirty="0">
                <a:latin typeface="Georgia"/>
                <a:cs typeface="Georgia"/>
              </a:rPr>
              <a:t>гают </a:t>
            </a:r>
            <a:r>
              <a:rPr sz="1400" spc="-5" dirty="0" err="1">
                <a:latin typeface="Georgia"/>
                <a:cs typeface="Georgia"/>
              </a:rPr>
              <a:t>соединить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стратегию на вы</a:t>
            </a:r>
            <a:r>
              <a:rPr sz="1400" dirty="0">
                <a:latin typeface="Georgia"/>
                <a:cs typeface="Georgia"/>
              </a:rPr>
              <a:t>с</a:t>
            </a:r>
            <a:r>
              <a:rPr sz="1400" spc="-5" dirty="0">
                <a:latin typeface="Georgia"/>
                <a:cs typeface="Georgia"/>
              </a:rPr>
              <a:t>оком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уровне с ежедн</a:t>
            </a:r>
            <a:r>
              <a:rPr sz="1400" dirty="0">
                <a:latin typeface="Georgia"/>
                <a:cs typeface="Georgia"/>
              </a:rPr>
              <a:t>е</a:t>
            </a:r>
            <a:r>
              <a:rPr sz="1400" spc="-5" dirty="0">
                <a:latin typeface="Georgia"/>
                <a:cs typeface="Georgia"/>
              </a:rPr>
              <a:t>вными</a:t>
            </a:r>
            <a:r>
              <a:rPr sz="1400" dirty="0">
                <a:latin typeface="Georgia"/>
                <a:cs typeface="Georgia"/>
              </a:rPr>
              <a:t> </a:t>
            </a:r>
            <a:r>
              <a:rPr sz="1400" spc="-5" dirty="0">
                <a:latin typeface="Georgia"/>
                <a:cs typeface="Georgia"/>
              </a:rPr>
              <a:t>решениями</a:t>
            </a:r>
            <a:endParaRPr sz="1400" dirty="0">
              <a:latin typeface="Georgia"/>
              <a:cs typeface="Georgia"/>
            </a:endParaRPr>
          </a:p>
          <a:p>
            <a:pPr marL="783590" marR="920115" indent="-285750">
              <a:lnSpc>
                <a:spcPts val="1510"/>
              </a:lnSpc>
              <a:spcBef>
                <a:spcPts val="1160"/>
              </a:spcBef>
              <a:buFont typeface="Arial" panose="020B0604020202020204" pitchFamily="34" charset="0"/>
              <a:buChar char="•"/>
            </a:pPr>
            <a:r>
              <a:rPr sz="1400" spc="-5" dirty="0" err="1">
                <a:latin typeface="Georgia"/>
                <a:cs typeface="Georgia"/>
              </a:rPr>
              <a:t>Решение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lang="ru-RU" sz="1400" spc="-5" dirty="0">
                <a:latin typeface="Georgia"/>
                <a:cs typeface="Georgia"/>
              </a:rPr>
              <a:t>об </a:t>
            </a:r>
            <a:r>
              <a:rPr sz="1400" spc="-5" dirty="0" err="1">
                <a:latin typeface="Georgia"/>
                <a:cs typeface="Georgia"/>
              </a:rPr>
              <a:t>использ</a:t>
            </a:r>
            <a:r>
              <a:rPr sz="1400" dirty="0" err="1">
                <a:latin typeface="Georgia"/>
                <a:cs typeface="Georgia"/>
              </a:rPr>
              <a:t>о</a:t>
            </a:r>
            <a:r>
              <a:rPr sz="1400" spc="-5" dirty="0" err="1">
                <a:latin typeface="Georgia"/>
                <a:cs typeface="Georgia"/>
              </a:rPr>
              <a:t>ва</a:t>
            </a:r>
            <a:r>
              <a:rPr lang="ru-RU" sz="1400" spc="-5" dirty="0">
                <a:latin typeface="Georgia"/>
                <a:cs typeface="Georgia"/>
              </a:rPr>
              <a:t>нии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spc="-5" dirty="0" err="1">
                <a:latin typeface="Georgia"/>
                <a:cs typeface="Georgia"/>
              </a:rPr>
              <a:t>аналити</a:t>
            </a:r>
            <a:r>
              <a:rPr lang="ru-RU" sz="1400" spc="-5" dirty="0">
                <a:latin typeface="Georgia"/>
                <a:cs typeface="Georgia"/>
              </a:rPr>
              <a:t>ки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spc="-5" dirty="0" err="1">
                <a:latin typeface="Georgia"/>
                <a:cs typeface="Georgia"/>
              </a:rPr>
              <a:t>является</a:t>
            </a:r>
            <a:r>
              <a:rPr sz="1400" spc="-5" dirty="0">
                <a:latin typeface="Georgia"/>
                <a:cs typeface="Georgia"/>
              </a:rPr>
              <a:t> стратегическим!</a:t>
            </a:r>
            <a:endParaRPr sz="1400" dirty="0">
              <a:latin typeface="Georgia"/>
              <a:cs typeface="Georgia"/>
            </a:endParaRPr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4876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726519BA-A774-40F5-89A7-D8255F8B5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8" y="0"/>
            <a:ext cx="4854942" cy="366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3175" rIns="0" bIns="0">
            <a:spAutoFit/>
          </a:bodyPr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fontAlgn="base">
              <a:spcBef>
                <a:spcPts val="25"/>
              </a:spcBef>
              <a:spcAft>
                <a:spcPct val="0"/>
              </a:spcAft>
              <a:defRPr/>
            </a:pPr>
            <a:endParaRPr lang="ru-RU" altLang="ru-RU" sz="1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dirty="0">
                <a:solidFill>
                  <a:srgbClr val="7D2981"/>
                </a:solidFill>
                <a:latin typeface="Georgia" panose="02040502050405020303" pitchFamily="18" charset="0"/>
                <a:cs typeface="Arial" charset="0"/>
              </a:rPr>
              <a:t>Выводы</a:t>
            </a:r>
            <a:endParaRPr lang="ru-RU" altLang="ru-RU" sz="1400" dirty="0">
              <a:solidFill>
                <a:prstClr val="black"/>
              </a:solidFill>
              <a:latin typeface="Georgia" panose="02040502050405020303" pitchFamily="18" charset="0"/>
              <a:cs typeface="Arial" charset="0"/>
            </a:endParaRPr>
          </a:p>
          <a:p>
            <a:pPr defTabSz="914400" fontAlgn="base">
              <a:spcBef>
                <a:spcPts val="13"/>
              </a:spcBef>
              <a:spcAft>
                <a:spcPct val="0"/>
              </a:spcAft>
              <a:defRPr/>
            </a:pPr>
            <a:endParaRPr lang="ru-RU" alt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Для принятия решений человеческий мозг применяет две параллельные системы</a:t>
            </a:r>
          </a:p>
          <a:p>
            <a:pPr marL="274320" algn="just" defTabSz="914400" fontAlgn="base">
              <a:lnSpc>
                <a:spcPct val="101000"/>
              </a:lnSpc>
              <a:spcBef>
                <a:spcPts val="263"/>
              </a:spcBef>
              <a:spcAft>
                <a:spcPct val="0"/>
              </a:spcAft>
              <a:buClr>
                <a:srgbClr val="7D2981"/>
              </a:buClr>
              <a:defRPr/>
            </a:pPr>
            <a:r>
              <a:rPr lang="ru-RU" altLang="ru-RU" sz="900" b="1" dirty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СИСТЕМА 1 </a:t>
            </a:r>
            <a:r>
              <a:rPr lang="ru-RU" altLang="ru-RU" sz="900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функционирует автоматически и не требует усилий; она не совершает никаких вычислений и подсчетов, а просто рассказывает истории. Человеческая эволюция научила СИСТЕМУ 1 в типичных ситуациях полагаться на простые правила и интуицию для принятия правильных решений</a:t>
            </a:r>
          </a:p>
          <a:p>
            <a:pPr marL="274320" defTabSz="914400" fontAlgn="base">
              <a:lnSpc>
                <a:spcPts val="888"/>
              </a:lnSpc>
              <a:spcBef>
                <a:spcPts val="425"/>
              </a:spcBef>
              <a:spcAft>
                <a:spcPct val="0"/>
              </a:spcAft>
              <a:defRPr/>
            </a:pPr>
            <a:r>
              <a:rPr lang="ru-RU" sz="800" dirty="0">
                <a:solidFill>
                  <a:srgbClr val="8064A2">
                    <a:lumMod val="50000"/>
                  </a:srgbClr>
                </a:solidFill>
                <a:cs typeface="Arial" charset="0"/>
                <a:sym typeface="Wingdings 3"/>
              </a:rPr>
              <a:t></a:t>
            </a:r>
            <a:r>
              <a:rPr lang="ru-RU" sz="800" dirty="0">
                <a:solidFill>
                  <a:srgbClr val="8064A2"/>
                </a:solidFill>
                <a:cs typeface="Arial" charset="0"/>
                <a:sym typeface="Wingdings 3"/>
              </a:rPr>
              <a:t> </a:t>
            </a:r>
            <a:r>
              <a:rPr lang="ru-RU" altLang="ru-RU" sz="800" dirty="0">
                <a:solidFill>
                  <a:prstClr val="black"/>
                </a:solidFill>
                <a:latin typeface="Georgia" pitchFamily="18" charset="0"/>
                <a:cs typeface="Tahoma" pitchFamily="34" charset="0"/>
              </a:rPr>
              <a:t>В нетипичных же ситуациях </a:t>
            </a:r>
            <a:r>
              <a:rPr lang="ru-RU" altLang="ru-RU" sz="800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СИСТЕМА 1 дает сбой: она заменяет неизвестную проблему, с которой она не знает, как справиться, на уже знакомую ее (и вы даже можете не давать себе в этом отчета). Ее легко «обмануть»</a:t>
            </a:r>
          </a:p>
          <a:p>
            <a:pPr marL="274320" defTabSz="914400" fontAlgn="base">
              <a:lnSpc>
                <a:spcPts val="888"/>
              </a:lnSpc>
              <a:spcBef>
                <a:spcPts val="425"/>
              </a:spcBef>
              <a:spcAft>
                <a:spcPct val="0"/>
              </a:spcAft>
              <a:defRPr/>
            </a:pPr>
            <a:r>
              <a:rPr lang="ru-RU" sz="800" dirty="0">
                <a:solidFill>
                  <a:srgbClr val="8064A2">
                    <a:lumMod val="50000"/>
                  </a:srgbClr>
                </a:solidFill>
                <a:cs typeface="Arial" charset="0"/>
                <a:sym typeface="Wingdings 3"/>
              </a:rPr>
              <a:t></a:t>
            </a:r>
            <a:r>
              <a:rPr lang="ru-RU" sz="800" dirty="0">
                <a:solidFill>
                  <a:srgbClr val="8064A2"/>
                </a:solidFill>
                <a:cs typeface="Arial" charset="0"/>
                <a:sym typeface="Wingdings 3"/>
              </a:rPr>
              <a:t> </a:t>
            </a:r>
            <a:r>
              <a:rPr lang="ru-RU" altLang="ru-RU" sz="800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Не следует недооценивать силу или ценность системы 1; эмоции играют чрезвычайно важную роль не только в том, </a:t>
            </a:r>
            <a:r>
              <a:rPr lang="ru-RU" altLang="ru-RU" sz="800" i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что именно </a:t>
            </a:r>
            <a:r>
              <a:rPr lang="ru-RU" altLang="ru-RU" sz="800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мы решаем, но и для  </a:t>
            </a:r>
            <a:r>
              <a:rPr lang="ru-RU" altLang="ru-RU" sz="800" i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самой </a:t>
            </a:r>
            <a:r>
              <a:rPr lang="ru-RU" altLang="ru-RU" sz="800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нашей способности принимать решения</a:t>
            </a:r>
          </a:p>
          <a:p>
            <a:pPr marL="274320" defTabSz="914400" fontAlgn="base">
              <a:lnSpc>
                <a:spcPts val="888"/>
              </a:lnSpc>
              <a:spcBef>
                <a:spcPts val="425"/>
              </a:spcBef>
              <a:spcAft>
                <a:spcPct val="0"/>
              </a:spcAft>
              <a:defRPr/>
            </a:pPr>
            <a:r>
              <a:rPr lang="ru-RU" altLang="ru-RU" sz="900" b="1" dirty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СИСТЕМА 2 </a:t>
            </a:r>
            <a:r>
              <a:rPr lang="ru-RU" altLang="ru-RU" sz="900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требует концентрации и усилий, но может успешно справляться со сложными и неизвестными задачами, редкими с точки зрения эволюции («Эти данные получены благодаря нормальному распределению?»)</a:t>
            </a:r>
          </a:p>
          <a:p>
            <a:pPr marL="274320" defTabSz="914400" fontAlgn="base">
              <a:spcBef>
                <a:spcPts val="225"/>
              </a:spcBef>
              <a:spcAft>
                <a:spcPct val="0"/>
              </a:spcAft>
              <a:defRPr/>
            </a:pPr>
            <a:r>
              <a:rPr lang="ru-RU" sz="800" dirty="0">
                <a:solidFill>
                  <a:srgbClr val="8064A2">
                    <a:lumMod val="50000"/>
                  </a:srgbClr>
                </a:solidFill>
                <a:cs typeface="Arial" charset="0"/>
                <a:sym typeface="Wingdings 3"/>
              </a:rPr>
              <a:t></a:t>
            </a:r>
            <a:r>
              <a:rPr lang="ru-RU" sz="800" dirty="0">
                <a:solidFill>
                  <a:srgbClr val="8064A2"/>
                </a:solidFill>
                <a:cs typeface="Arial" charset="0"/>
                <a:sym typeface="Wingdings 3"/>
              </a:rPr>
              <a:t> </a:t>
            </a:r>
            <a:r>
              <a:rPr lang="ru-RU" altLang="ru-RU" sz="800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Данные/анализ могут быть полезными только в той степени, в какой они могут оказывать влияние на систему </a:t>
            </a:r>
            <a:r>
              <a:rPr lang="ru-RU" altLang="ru-RU" sz="800">
                <a:solidFill>
                  <a:prstClr val="black"/>
                </a:solidFill>
                <a:latin typeface="Georgia" pitchFamily="18" charset="0"/>
                <a:cs typeface="Arial" charset="0"/>
              </a:rPr>
              <a:t>1 </a:t>
            </a:r>
            <a:endParaRPr lang="ru-RU" altLang="ru-RU" sz="800" dirty="0">
              <a:solidFill>
                <a:prstClr val="black"/>
              </a:solidFill>
              <a:latin typeface="Georgia" pitchFamily="18" charset="0"/>
              <a:cs typeface="Arial" charset="0"/>
            </a:endParaRPr>
          </a:p>
          <a:p>
            <a:pPr marL="274320" defTabSz="914400" fontAlgn="base">
              <a:spcBef>
                <a:spcPts val="225"/>
              </a:spcBef>
              <a:spcAft>
                <a:spcPct val="0"/>
              </a:spcAft>
              <a:defRPr/>
            </a:pPr>
            <a:r>
              <a:rPr lang="ru-RU" altLang="ru-RU" sz="1050" b="1" dirty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ЧТОБЫ ПРИНИМАТЬ ПРАВИЛЬНЫЕ РЕШЕНИЯ,</a:t>
            </a:r>
            <a:endParaRPr lang="ru-RU" altLang="ru-RU" sz="1050" dirty="0">
              <a:solidFill>
                <a:prstClr val="black"/>
              </a:solidFill>
              <a:latin typeface="Georgia" pitchFamily="18" charset="0"/>
              <a:cs typeface="Arial" charset="0"/>
            </a:endParaRPr>
          </a:p>
          <a:p>
            <a:pPr marL="274320" defTabSz="914400" fontAlgn="base">
              <a:spcBef>
                <a:spcPts val="0"/>
              </a:spcBef>
              <a:spcAft>
                <a:spcPct val="0"/>
              </a:spcAft>
              <a:buClr>
                <a:srgbClr val="7D2981"/>
              </a:buClr>
              <a:defRPr/>
            </a:pPr>
            <a:r>
              <a:rPr lang="ru-RU" altLang="ru-RU" sz="900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следует воспитывать свою интуицию, а не подавлять ее. Каким образом? Тренировать ее!  </a:t>
            </a:r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35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/>
          <p:cNvSpPr/>
          <p:nvPr/>
        </p:nvSpPr>
        <p:spPr>
          <a:xfrm>
            <a:off x="207307" y="226160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object 8"/>
          <p:cNvSpPr/>
          <p:nvPr/>
        </p:nvSpPr>
        <p:spPr>
          <a:xfrm>
            <a:off x="1803061" y="727174"/>
            <a:ext cx="1559559" cy="1800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object 9"/>
          <p:cNvSpPr/>
          <p:nvPr/>
        </p:nvSpPr>
        <p:spPr>
          <a:xfrm>
            <a:off x="2472352" y="3028414"/>
            <a:ext cx="660400" cy="147320"/>
          </a:xfrm>
          <a:custGeom>
            <a:avLst/>
            <a:gdLst/>
            <a:ahLst/>
            <a:cxnLst/>
            <a:rect l="l" t="t" r="r" b="b"/>
            <a:pathLst>
              <a:path w="660400" h="147320">
                <a:moveTo>
                  <a:pt x="6350" y="118744"/>
                </a:moveTo>
                <a:lnTo>
                  <a:pt x="0" y="118744"/>
                </a:lnTo>
                <a:lnTo>
                  <a:pt x="0" y="144144"/>
                </a:lnTo>
                <a:lnTo>
                  <a:pt x="6350" y="144144"/>
                </a:lnTo>
                <a:lnTo>
                  <a:pt x="6350" y="118744"/>
                </a:lnTo>
                <a:close/>
              </a:path>
              <a:path w="660400" h="147320">
                <a:moveTo>
                  <a:pt x="6350" y="74294"/>
                </a:moveTo>
                <a:lnTo>
                  <a:pt x="0" y="74294"/>
                </a:lnTo>
                <a:lnTo>
                  <a:pt x="0" y="99694"/>
                </a:lnTo>
                <a:lnTo>
                  <a:pt x="6350" y="99694"/>
                </a:lnTo>
                <a:lnTo>
                  <a:pt x="6350" y="74294"/>
                </a:lnTo>
                <a:close/>
              </a:path>
              <a:path w="660400" h="147320">
                <a:moveTo>
                  <a:pt x="6350" y="29844"/>
                </a:moveTo>
                <a:lnTo>
                  <a:pt x="0" y="29844"/>
                </a:lnTo>
                <a:lnTo>
                  <a:pt x="0" y="55244"/>
                </a:lnTo>
                <a:lnTo>
                  <a:pt x="6350" y="55244"/>
                </a:lnTo>
                <a:lnTo>
                  <a:pt x="6350" y="29844"/>
                </a:lnTo>
                <a:close/>
              </a:path>
              <a:path w="660400" h="147320">
                <a:moveTo>
                  <a:pt x="20955" y="0"/>
                </a:moveTo>
                <a:lnTo>
                  <a:pt x="0" y="0"/>
                </a:lnTo>
                <a:lnTo>
                  <a:pt x="0" y="10794"/>
                </a:lnTo>
                <a:lnTo>
                  <a:pt x="6350" y="10794"/>
                </a:lnTo>
                <a:lnTo>
                  <a:pt x="6350" y="6349"/>
                </a:lnTo>
                <a:lnTo>
                  <a:pt x="3175" y="6349"/>
                </a:lnTo>
                <a:lnTo>
                  <a:pt x="6350" y="3174"/>
                </a:lnTo>
                <a:lnTo>
                  <a:pt x="20955" y="3174"/>
                </a:lnTo>
                <a:lnTo>
                  <a:pt x="20955" y="0"/>
                </a:lnTo>
                <a:close/>
              </a:path>
              <a:path w="660400" h="147320">
                <a:moveTo>
                  <a:pt x="6350" y="3174"/>
                </a:moveTo>
                <a:lnTo>
                  <a:pt x="3175" y="6349"/>
                </a:lnTo>
                <a:lnTo>
                  <a:pt x="6350" y="6349"/>
                </a:lnTo>
                <a:lnTo>
                  <a:pt x="6350" y="3174"/>
                </a:lnTo>
                <a:close/>
              </a:path>
              <a:path w="660400" h="147320">
                <a:moveTo>
                  <a:pt x="20955" y="3174"/>
                </a:moveTo>
                <a:lnTo>
                  <a:pt x="6350" y="3174"/>
                </a:lnTo>
                <a:lnTo>
                  <a:pt x="6350" y="6349"/>
                </a:lnTo>
                <a:lnTo>
                  <a:pt x="20955" y="6349"/>
                </a:lnTo>
                <a:lnTo>
                  <a:pt x="20955" y="3174"/>
                </a:lnTo>
                <a:close/>
              </a:path>
              <a:path w="660400" h="147320">
                <a:moveTo>
                  <a:pt x="65405" y="0"/>
                </a:moveTo>
                <a:lnTo>
                  <a:pt x="40005" y="0"/>
                </a:lnTo>
                <a:lnTo>
                  <a:pt x="40005" y="6349"/>
                </a:lnTo>
                <a:lnTo>
                  <a:pt x="65405" y="6349"/>
                </a:lnTo>
                <a:lnTo>
                  <a:pt x="65405" y="0"/>
                </a:lnTo>
                <a:close/>
              </a:path>
              <a:path w="660400" h="147320">
                <a:moveTo>
                  <a:pt x="109855" y="0"/>
                </a:moveTo>
                <a:lnTo>
                  <a:pt x="84455" y="0"/>
                </a:lnTo>
                <a:lnTo>
                  <a:pt x="84455" y="6349"/>
                </a:lnTo>
                <a:lnTo>
                  <a:pt x="109855" y="6349"/>
                </a:lnTo>
                <a:lnTo>
                  <a:pt x="109855" y="0"/>
                </a:lnTo>
                <a:close/>
              </a:path>
              <a:path w="660400" h="147320">
                <a:moveTo>
                  <a:pt x="154305" y="0"/>
                </a:moveTo>
                <a:lnTo>
                  <a:pt x="128905" y="0"/>
                </a:lnTo>
                <a:lnTo>
                  <a:pt x="128905" y="6349"/>
                </a:lnTo>
                <a:lnTo>
                  <a:pt x="154305" y="6349"/>
                </a:lnTo>
                <a:lnTo>
                  <a:pt x="154305" y="0"/>
                </a:lnTo>
                <a:close/>
              </a:path>
              <a:path w="660400" h="147320">
                <a:moveTo>
                  <a:pt x="198755" y="0"/>
                </a:moveTo>
                <a:lnTo>
                  <a:pt x="173355" y="0"/>
                </a:lnTo>
                <a:lnTo>
                  <a:pt x="173355" y="6349"/>
                </a:lnTo>
                <a:lnTo>
                  <a:pt x="198755" y="6349"/>
                </a:lnTo>
                <a:lnTo>
                  <a:pt x="198755" y="0"/>
                </a:lnTo>
                <a:close/>
              </a:path>
              <a:path w="660400" h="147320">
                <a:moveTo>
                  <a:pt x="243204" y="0"/>
                </a:moveTo>
                <a:lnTo>
                  <a:pt x="217804" y="0"/>
                </a:lnTo>
                <a:lnTo>
                  <a:pt x="217804" y="6349"/>
                </a:lnTo>
                <a:lnTo>
                  <a:pt x="243204" y="6349"/>
                </a:lnTo>
                <a:lnTo>
                  <a:pt x="243204" y="0"/>
                </a:lnTo>
                <a:close/>
              </a:path>
              <a:path w="660400" h="147320">
                <a:moveTo>
                  <a:pt x="287655" y="0"/>
                </a:moveTo>
                <a:lnTo>
                  <a:pt x="262255" y="0"/>
                </a:lnTo>
                <a:lnTo>
                  <a:pt x="262255" y="6349"/>
                </a:lnTo>
                <a:lnTo>
                  <a:pt x="287655" y="6349"/>
                </a:lnTo>
                <a:lnTo>
                  <a:pt x="287655" y="0"/>
                </a:lnTo>
                <a:close/>
              </a:path>
              <a:path w="660400" h="147320">
                <a:moveTo>
                  <a:pt x="332105" y="0"/>
                </a:moveTo>
                <a:lnTo>
                  <a:pt x="306705" y="0"/>
                </a:lnTo>
                <a:lnTo>
                  <a:pt x="306705" y="6349"/>
                </a:lnTo>
                <a:lnTo>
                  <a:pt x="332105" y="6349"/>
                </a:lnTo>
                <a:lnTo>
                  <a:pt x="332105" y="0"/>
                </a:lnTo>
                <a:close/>
              </a:path>
              <a:path w="660400" h="147320">
                <a:moveTo>
                  <a:pt x="376555" y="0"/>
                </a:moveTo>
                <a:lnTo>
                  <a:pt x="351155" y="0"/>
                </a:lnTo>
                <a:lnTo>
                  <a:pt x="351155" y="6349"/>
                </a:lnTo>
                <a:lnTo>
                  <a:pt x="376555" y="6349"/>
                </a:lnTo>
                <a:lnTo>
                  <a:pt x="376555" y="0"/>
                </a:lnTo>
                <a:close/>
              </a:path>
              <a:path w="660400" h="147320">
                <a:moveTo>
                  <a:pt x="421005" y="0"/>
                </a:moveTo>
                <a:lnTo>
                  <a:pt x="395605" y="0"/>
                </a:lnTo>
                <a:lnTo>
                  <a:pt x="395605" y="6349"/>
                </a:lnTo>
                <a:lnTo>
                  <a:pt x="421005" y="6349"/>
                </a:lnTo>
                <a:lnTo>
                  <a:pt x="421005" y="0"/>
                </a:lnTo>
                <a:close/>
              </a:path>
              <a:path w="660400" h="147320">
                <a:moveTo>
                  <a:pt x="465455" y="0"/>
                </a:moveTo>
                <a:lnTo>
                  <a:pt x="440055" y="0"/>
                </a:lnTo>
                <a:lnTo>
                  <a:pt x="440055" y="6349"/>
                </a:lnTo>
                <a:lnTo>
                  <a:pt x="465455" y="6349"/>
                </a:lnTo>
                <a:lnTo>
                  <a:pt x="465455" y="0"/>
                </a:lnTo>
                <a:close/>
              </a:path>
              <a:path w="660400" h="147320">
                <a:moveTo>
                  <a:pt x="509905" y="0"/>
                </a:moveTo>
                <a:lnTo>
                  <a:pt x="484505" y="0"/>
                </a:lnTo>
                <a:lnTo>
                  <a:pt x="484505" y="6349"/>
                </a:lnTo>
                <a:lnTo>
                  <a:pt x="509905" y="6349"/>
                </a:lnTo>
                <a:lnTo>
                  <a:pt x="509905" y="0"/>
                </a:lnTo>
                <a:close/>
              </a:path>
              <a:path w="660400" h="147320">
                <a:moveTo>
                  <a:pt x="554355" y="0"/>
                </a:moveTo>
                <a:lnTo>
                  <a:pt x="528955" y="0"/>
                </a:lnTo>
                <a:lnTo>
                  <a:pt x="528955" y="6349"/>
                </a:lnTo>
                <a:lnTo>
                  <a:pt x="554355" y="6349"/>
                </a:lnTo>
                <a:lnTo>
                  <a:pt x="554355" y="0"/>
                </a:lnTo>
                <a:close/>
              </a:path>
              <a:path w="660400" h="147320">
                <a:moveTo>
                  <a:pt x="598805" y="0"/>
                </a:moveTo>
                <a:lnTo>
                  <a:pt x="573405" y="0"/>
                </a:lnTo>
                <a:lnTo>
                  <a:pt x="573405" y="6349"/>
                </a:lnTo>
                <a:lnTo>
                  <a:pt x="598805" y="6349"/>
                </a:lnTo>
                <a:lnTo>
                  <a:pt x="598805" y="0"/>
                </a:lnTo>
                <a:close/>
              </a:path>
              <a:path w="660400" h="147320">
                <a:moveTo>
                  <a:pt x="643255" y="0"/>
                </a:moveTo>
                <a:lnTo>
                  <a:pt x="617855" y="0"/>
                </a:lnTo>
                <a:lnTo>
                  <a:pt x="617855" y="6349"/>
                </a:lnTo>
                <a:lnTo>
                  <a:pt x="643255" y="6349"/>
                </a:lnTo>
                <a:lnTo>
                  <a:pt x="643255" y="0"/>
                </a:lnTo>
                <a:close/>
              </a:path>
              <a:path w="660400" h="147320">
                <a:moveTo>
                  <a:pt x="660400" y="8254"/>
                </a:moveTo>
                <a:lnTo>
                  <a:pt x="654050" y="8254"/>
                </a:lnTo>
                <a:lnTo>
                  <a:pt x="654050" y="33654"/>
                </a:lnTo>
                <a:lnTo>
                  <a:pt x="660400" y="33654"/>
                </a:lnTo>
                <a:lnTo>
                  <a:pt x="660400" y="8254"/>
                </a:lnTo>
                <a:close/>
              </a:path>
              <a:path w="660400" h="147320">
                <a:moveTo>
                  <a:pt x="660400" y="52704"/>
                </a:moveTo>
                <a:lnTo>
                  <a:pt x="654050" y="52704"/>
                </a:lnTo>
                <a:lnTo>
                  <a:pt x="654050" y="78104"/>
                </a:lnTo>
                <a:lnTo>
                  <a:pt x="660400" y="78104"/>
                </a:lnTo>
                <a:lnTo>
                  <a:pt x="660400" y="52704"/>
                </a:lnTo>
                <a:close/>
              </a:path>
              <a:path w="660400" h="147320">
                <a:moveTo>
                  <a:pt x="660400" y="97154"/>
                </a:moveTo>
                <a:lnTo>
                  <a:pt x="654050" y="97154"/>
                </a:lnTo>
                <a:lnTo>
                  <a:pt x="654050" y="122554"/>
                </a:lnTo>
                <a:lnTo>
                  <a:pt x="660400" y="122554"/>
                </a:lnTo>
                <a:lnTo>
                  <a:pt x="660400" y="97154"/>
                </a:lnTo>
                <a:close/>
              </a:path>
              <a:path w="660400" h="147320">
                <a:moveTo>
                  <a:pt x="657225" y="140969"/>
                </a:moveTo>
                <a:lnTo>
                  <a:pt x="634365" y="140969"/>
                </a:lnTo>
                <a:lnTo>
                  <a:pt x="634365" y="147319"/>
                </a:lnTo>
                <a:lnTo>
                  <a:pt x="660400" y="147319"/>
                </a:lnTo>
                <a:lnTo>
                  <a:pt x="660400" y="144144"/>
                </a:lnTo>
                <a:lnTo>
                  <a:pt x="654050" y="144144"/>
                </a:lnTo>
                <a:lnTo>
                  <a:pt x="654050" y="141604"/>
                </a:lnTo>
                <a:lnTo>
                  <a:pt x="656590" y="141604"/>
                </a:lnTo>
                <a:lnTo>
                  <a:pt x="657225" y="140969"/>
                </a:lnTo>
                <a:close/>
              </a:path>
              <a:path w="660400" h="147320">
                <a:moveTo>
                  <a:pt x="656590" y="141604"/>
                </a:moveTo>
                <a:lnTo>
                  <a:pt x="654050" y="141604"/>
                </a:lnTo>
                <a:lnTo>
                  <a:pt x="654050" y="144144"/>
                </a:lnTo>
                <a:lnTo>
                  <a:pt x="656590" y="141604"/>
                </a:lnTo>
                <a:close/>
              </a:path>
              <a:path w="660400" h="147320">
                <a:moveTo>
                  <a:pt x="660400" y="141604"/>
                </a:moveTo>
                <a:lnTo>
                  <a:pt x="656590" y="141604"/>
                </a:lnTo>
                <a:lnTo>
                  <a:pt x="654050" y="144144"/>
                </a:lnTo>
                <a:lnTo>
                  <a:pt x="660400" y="144144"/>
                </a:lnTo>
                <a:lnTo>
                  <a:pt x="660400" y="141604"/>
                </a:lnTo>
                <a:close/>
              </a:path>
              <a:path w="660400" h="147320">
                <a:moveTo>
                  <a:pt x="615315" y="140969"/>
                </a:moveTo>
                <a:lnTo>
                  <a:pt x="589915" y="140969"/>
                </a:lnTo>
                <a:lnTo>
                  <a:pt x="589915" y="147319"/>
                </a:lnTo>
                <a:lnTo>
                  <a:pt x="615315" y="147319"/>
                </a:lnTo>
                <a:lnTo>
                  <a:pt x="615315" y="140969"/>
                </a:lnTo>
                <a:close/>
              </a:path>
              <a:path w="660400" h="147320">
                <a:moveTo>
                  <a:pt x="570865" y="140969"/>
                </a:moveTo>
                <a:lnTo>
                  <a:pt x="545465" y="140969"/>
                </a:lnTo>
                <a:lnTo>
                  <a:pt x="545465" y="147319"/>
                </a:lnTo>
                <a:lnTo>
                  <a:pt x="570865" y="147319"/>
                </a:lnTo>
                <a:lnTo>
                  <a:pt x="570865" y="140969"/>
                </a:lnTo>
                <a:close/>
              </a:path>
              <a:path w="660400" h="147320">
                <a:moveTo>
                  <a:pt x="526415" y="140969"/>
                </a:moveTo>
                <a:lnTo>
                  <a:pt x="501015" y="140969"/>
                </a:lnTo>
                <a:lnTo>
                  <a:pt x="501015" y="147319"/>
                </a:lnTo>
                <a:lnTo>
                  <a:pt x="526415" y="147319"/>
                </a:lnTo>
                <a:lnTo>
                  <a:pt x="526415" y="140969"/>
                </a:lnTo>
                <a:close/>
              </a:path>
              <a:path w="660400" h="147320">
                <a:moveTo>
                  <a:pt x="481965" y="140969"/>
                </a:moveTo>
                <a:lnTo>
                  <a:pt x="456565" y="140969"/>
                </a:lnTo>
                <a:lnTo>
                  <a:pt x="456565" y="147319"/>
                </a:lnTo>
                <a:lnTo>
                  <a:pt x="481965" y="147319"/>
                </a:lnTo>
                <a:lnTo>
                  <a:pt x="481965" y="140969"/>
                </a:lnTo>
                <a:close/>
              </a:path>
              <a:path w="660400" h="147320">
                <a:moveTo>
                  <a:pt x="437515" y="140969"/>
                </a:moveTo>
                <a:lnTo>
                  <a:pt x="412115" y="140969"/>
                </a:lnTo>
                <a:lnTo>
                  <a:pt x="412115" y="147319"/>
                </a:lnTo>
                <a:lnTo>
                  <a:pt x="437515" y="147319"/>
                </a:lnTo>
                <a:lnTo>
                  <a:pt x="437515" y="140969"/>
                </a:lnTo>
                <a:close/>
              </a:path>
              <a:path w="660400" h="147320">
                <a:moveTo>
                  <a:pt x="393065" y="140969"/>
                </a:moveTo>
                <a:lnTo>
                  <a:pt x="367665" y="140969"/>
                </a:lnTo>
                <a:lnTo>
                  <a:pt x="367665" y="147319"/>
                </a:lnTo>
                <a:lnTo>
                  <a:pt x="393065" y="147319"/>
                </a:lnTo>
                <a:lnTo>
                  <a:pt x="393065" y="140969"/>
                </a:lnTo>
                <a:close/>
              </a:path>
              <a:path w="660400" h="147320">
                <a:moveTo>
                  <a:pt x="348615" y="140969"/>
                </a:moveTo>
                <a:lnTo>
                  <a:pt x="323215" y="140969"/>
                </a:lnTo>
                <a:lnTo>
                  <a:pt x="323215" y="147319"/>
                </a:lnTo>
                <a:lnTo>
                  <a:pt x="348615" y="147319"/>
                </a:lnTo>
                <a:lnTo>
                  <a:pt x="348615" y="140969"/>
                </a:lnTo>
                <a:close/>
              </a:path>
              <a:path w="660400" h="147320">
                <a:moveTo>
                  <a:pt x="304165" y="140969"/>
                </a:moveTo>
                <a:lnTo>
                  <a:pt x="278765" y="140969"/>
                </a:lnTo>
                <a:lnTo>
                  <a:pt x="278765" y="147319"/>
                </a:lnTo>
                <a:lnTo>
                  <a:pt x="304165" y="147319"/>
                </a:lnTo>
                <a:lnTo>
                  <a:pt x="304165" y="140969"/>
                </a:lnTo>
                <a:close/>
              </a:path>
              <a:path w="660400" h="147320">
                <a:moveTo>
                  <a:pt x="259715" y="140969"/>
                </a:moveTo>
                <a:lnTo>
                  <a:pt x="234315" y="140969"/>
                </a:lnTo>
                <a:lnTo>
                  <a:pt x="234315" y="147319"/>
                </a:lnTo>
                <a:lnTo>
                  <a:pt x="259715" y="147319"/>
                </a:lnTo>
                <a:lnTo>
                  <a:pt x="259715" y="140969"/>
                </a:lnTo>
                <a:close/>
              </a:path>
              <a:path w="660400" h="147320">
                <a:moveTo>
                  <a:pt x="215265" y="140969"/>
                </a:moveTo>
                <a:lnTo>
                  <a:pt x="189865" y="140969"/>
                </a:lnTo>
                <a:lnTo>
                  <a:pt x="189865" y="147319"/>
                </a:lnTo>
                <a:lnTo>
                  <a:pt x="215265" y="147319"/>
                </a:lnTo>
                <a:lnTo>
                  <a:pt x="215265" y="140969"/>
                </a:lnTo>
                <a:close/>
              </a:path>
              <a:path w="660400" h="147320">
                <a:moveTo>
                  <a:pt x="170815" y="140969"/>
                </a:moveTo>
                <a:lnTo>
                  <a:pt x="145415" y="140969"/>
                </a:lnTo>
                <a:lnTo>
                  <a:pt x="145415" y="147319"/>
                </a:lnTo>
                <a:lnTo>
                  <a:pt x="170815" y="147319"/>
                </a:lnTo>
                <a:lnTo>
                  <a:pt x="170815" y="140969"/>
                </a:lnTo>
                <a:close/>
              </a:path>
              <a:path w="660400" h="147320">
                <a:moveTo>
                  <a:pt x="126364" y="140969"/>
                </a:moveTo>
                <a:lnTo>
                  <a:pt x="100965" y="140969"/>
                </a:lnTo>
                <a:lnTo>
                  <a:pt x="100965" y="147319"/>
                </a:lnTo>
                <a:lnTo>
                  <a:pt x="126364" y="147319"/>
                </a:lnTo>
                <a:lnTo>
                  <a:pt x="126364" y="140969"/>
                </a:lnTo>
                <a:close/>
              </a:path>
              <a:path w="660400" h="147320">
                <a:moveTo>
                  <a:pt x="81915" y="140969"/>
                </a:moveTo>
                <a:lnTo>
                  <a:pt x="56515" y="140969"/>
                </a:lnTo>
                <a:lnTo>
                  <a:pt x="56515" y="147319"/>
                </a:lnTo>
                <a:lnTo>
                  <a:pt x="81915" y="147319"/>
                </a:lnTo>
                <a:lnTo>
                  <a:pt x="81915" y="140969"/>
                </a:lnTo>
                <a:close/>
              </a:path>
              <a:path w="660400" h="147320">
                <a:moveTo>
                  <a:pt x="37465" y="140969"/>
                </a:moveTo>
                <a:lnTo>
                  <a:pt x="12065" y="140969"/>
                </a:lnTo>
                <a:lnTo>
                  <a:pt x="12065" y="147319"/>
                </a:lnTo>
                <a:lnTo>
                  <a:pt x="37465" y="147319"/>
                </a:lnTo>
                <a:lnTo>
                  <a:pt x="37465" y="140969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object 10"/>
          <p:cNvSpPr/>
          <p:nvPr/>
        </p:nvSpPr>
        <p:spPr>
          <a:xfrm>
            <a:off x="2258357" y="2044800"/>
            <a:ext cx="182880" cy="1026160"/>
          </a:xfrm>
          <a:custGeom>
            <a:avLst/>
            <a:gdLst/>
            <a:ahLst/>
            <a:cxnLst/>
            <a:rect l="l" t="t" r="r" b="b"/>
            <a:pathLst>
              <a:path w="182879" h="1026159">
                <a:moveTo>
                  <a:pt x="179070" y="1000125"/>
                </a:moveTo>
                <a:lnTo>
                  <a:pt x="172720" y="1001395"/>
                </a:lnTo>
                <a:lnTo>
                  <a:pt x="177165" y="1026160"/>
                </a:lnTo>
                <a:lnTo>
                  <a:pt x="182880" y="1025525"/>
                </a:lnTo>
                <a:lnTo>
                  <a:pt x="179070" y="1000125"/>
                </a:lnTo>
                <a:close/>
              </a:path>
              <a:path w="182879" h="1026159">
                <a:moveTo>
                  <a:pt x="172720" y="956310"/>
                </a:moveTo>
                <a:lnTo>
                  <a:pt x="166370" y="957580"/>
                </a:lnTo>
                <a:lnTo>
                  <a:pt x="170180" y="982345"/>
                </a:lnTo>
                <a:lnTo>
                  <a:pt x="176530" y="981710"/>
                </a:lnTo>
                <a:lnTo>
                  <a:pt x="172720" y="956310"/>
                </a:lnTo>
                <a:close/>
              </a:path>
              <a:path w="182879" h="1026159">
                <a:moveTo>
                  <a:pt x="165735" y="912495"/>
                </a:moveTo>
                <a:lnTo>
                  <a:pt x="159385" y="913130"/>
                </a:lnTo>
                <a:lnTo>
                  <a:pt x="163195" y="938530"/>
                </a:lnTo>
                <a:lnTo>
                  <a:pt x="169545" y="937260"/>
                </a:lnTo>
                <a:lnTo>
                  <a:pt x="165735" y="912495"/>
                </a:lnTo>
                <a:close/>
              </a:path>
              <a:path w="182879" h="1026159">
                <a:moveTo>
                  <a:pt x="158750" y="868680"/>
                </a:moveTo>
                <a:lnTo>
                  <a:pt x="152400" y="869315"/>
                </a:lnTo>
                <a:lnTo>
                  <a:pt x="156845" y="894715"/>
                </a:lnTo>
                <a:lnTo>
                  <a:pt x="162560" y="893445"/>
                </a:lnTo>
                <a:lnTo>
                  <a:pt x="158750" y="868680"/>
                </a:lnTo>
                <a:close/>
              </a:path>
              <a:path w="182879" h="1026159">
                <a:moveTo>
                  <a:pt x="152400" y="824230"/>
                </a:moveTo>
                <a:lnTo>
                  <a:pt x="146050" y="825500"/>
                </a:lnTo>
                <a:lnTo>
                  <a:pt x="149860" y="850900"/>
                </a:lnTo>
                <a:lnTo>
                  <a:pt x="156210" y="849630"/>
                </a:lnTo>
                <a:lnTo>
                  <a:pt x="152400" y="824230"/>
                </a:lnTo>
                <a:close/>
              </a:path>
              <a:path w="182879" h="1026159">
                <a:moveTo>
                  <a:pt x="145415" y="780415"/>
                </a:moveTo>
                <a:lnTo>
                  <a:pt x="139065" y="781685"/>
                </a:lnTo>
                <a:lnTo>
                  <a:pt x="142875" y="806450"/>
                </a:lnTo>
                <a:lnTo>
                  <a:pt x="149225" y="805815"/>
                </a:lnTo>
                <a:lnTo>
                  <a:pt x="145415" y="780415"/>
                </a:lnTo>
                <a:close/>
              </a:path>
              <a:path w="182879" h="1026159">
                <a:moveTo>
                  <a:pt x="138430" y="736600"/>
                </a:moveTo>
                <a:lnTo>
                  <a:pt x="132080" y="737870"/>
                </a:lnTo>
                <a:lnTo>
                  <a:pt x="136525" y="762635"/>
                </a:lnTo>
                <a:lnTo>
                  <a:pt x="142240" y="762000"/>
                </a:lnTo>
                <a:lnTo>
                  <a:pt x="138430" y="736600"/>
                </a:lnTo>
                <a:close/>
              </a:path>
              <a:path w="182879" h="1026159">
                <a:moveTo>
                  <a:pt x="132080" y="692785"/>
                </a:moveTo>
                <a:lnTo>
                  <a:pt x="125730" y="693420"/>
                </a:lnTo>
                <a:lnTo>
                  <a:pt x="129540" y="718820"/>
                </a:lnTo>
                <a:lnTo>
                  <a:pt x="135890" y="717550"/>
                </a:lnTo>
                <a:lnTo>
                  <a:pt x="132080" y="692785"/>
                </a:lnTo>
                <a:close/>
              </a:path>
              <a:path w="182879" h="1026159">
                <a:moveTo>
                  <a:pt x="125095" y="648970"/>
                </a:moveTo>
                <a:lnTo>
                  <a:pt x="118745" y="649605"/>
                </a:lnTo>
                <a:lnTo>
                  <a:pt x="122555" y="675005"/>
                </a:lnTo>
                <a:lnTo>
                  <a:pt x="128905" y="673735"/>
                </a:lnTo>
                <a:lnTo>
                  <a:pt x="125095" y="648970"/>
                </a:lnTo>
                <a:close/>
              </a:path>
              <a:path w="182879" h="1026159">
                <a:moveTo>
                  <a:pt x="118110" y="605155"/>
                </a:moveTo>
                <a:lnTo>
                  <a:pt x="111760" y="605790"/>
                </a:lnTo>
                <a:lnTo>
                  <a:pt x="116205" y="631190"/>
                </a:lnTo>
                <a:lnTo>
                  <a:pt x="121920" y="629920"/>
                </a:lnTo>
                <a:lnTo>
                  <a:pt x="118110" y="605155"/>
                </a:lnTo>
                <a:close/>
              </a:path>
              <a:path w="182879" h="1026159">
                <a:moveTo>
                  <a:pt x="111760" y="560705"/>
                </a:moveTo>
                <a:lnTo>
                  <a:pt x="105410" y="561975"/>
                </a:lnTo>
                <a:lnTo>
                  <a:pt x="109220" y="586740"/>
                </a:lnTo>
                <a:lnTo>
                  <a:pt x="115570" y="586105"/>
                </a:lnTo>
                <a:lnTo>
                  <a:pt x="111760" y="560705"/>
                </a:lnTo>
                <a:close/>
              </a:path>
              <a:path w="182879" h="1026159">
                <a:moveTo>
                  <a:pt x="104775" y="516890"/>
                </a:moveTo>
                <a:lnTo>
                  <a:pt x="98425" y="518160"/>
                </a:lnTo>
                <a:lnTo>
                  <a:pt x="102235" y="542925"/>
                </a:lnTo>
                <a:lnTo>
                  <a:pt x="108585" y="542290"/>
                </a:lnTo>
                <a:lnTo>
                  <a:pt x="104775" y="516890"/>
                </a:lnTo>
                <a:close/>
              </a:path>
              <a:path w="182879" h="1026159">
                <a:moveTo>
                  <a:pt x="97790" y="473075"/>
                </a:moveTo>
                <a:lnTo>
                  <a:pt x="91440" y="474345"/>
                </a:lnTo>
                <a:lnTo>
                  <a:pt x="95885" y="499110"/>
                </a:lnTo>
                <a:lnTo>
                  <a:pt x="101600" y="498475"/>
                </a:lnTo>
                <a:lnTo>
                  <a:pt x="97790" y="473075"/>
                </a:lnTo>
                <a:close/>
              </a:path>
              <a:path w="182879" h="1026159">
                <a:moveTo>
                  <a:pt x="91440" y="429260"/>
                </a:moveTo>
                <a:lnTo>
                  <a:pt x="85090" y="429895"/>
                </a:lnTo>
                <a:lnTo>
                  <a:pt x="88900" y="455295"/>
                </a:lnTo>
                <a:lnTo>
                  <a:pt x="95250" y="454025"/>
                </a:lnTo>
                <a:lnTo>
                  <a:pt x="91440" y="429260"/>
                </a:lnTo>
                <a:close/>
              </a:path>
              <a:path w="182879" h="1026159">
                <a:moveTo>
                  <a:pt x="84455" y="385445"/>
                </a:moveTo>
                <a:lnTo>
                  <a:pt x="78105" y="386080"/>
                </a:lnTo>
                <a:lnTo>
                  <a:pt x="81915" y="411480"/>
                </a:lnTo>
                <a:lnTo>
                  <a:pt x="88265" y="410210"/>
                </a:lnTo>
                <a:lnTo>
                  <a:pt x="84455" y="385445"/>
                </a:lnTo>
                <a:close/>
              </a:path>
              <a:path w="182879" h="1026159">
                <a:moveTo>
                  <a:pt x="77470" y="340995"/>
                </a:moveTo>
                <a:lnTo>
                  <a:pt x="71120" y="342265"/>
                </a:lnTo>
                <a:lnTo>
                  <a:pt x="75565" y="367665"/>
                </a:lnTo>
                <a:lnTo>
                  <a:pt x="81280" y="366395"/>
                </a:lnTo>
                <a:lnTo>
                  <a:pt x="77470" y="340995"/>
                </a:lnTo>
                <a:close/>
              </a:path>
              <a:path w="182879" h="1026159">
                <a:moveTo>
                  <a:pt x="71120" y="297180"/>
                </a:moveTo>
                <a:lnTo>
                  <a:pt x="64770" y="298450"/>
                </a:lnTo>
                <a:lnTo>
                  <a:pt x="68580" y="323215"/>
                </a:lnTo>
                <a:lnTo>
                  <a:pt x="74930" y="322580"/>
                </a:lnTo>
                <a:lnTo>
                  <a:pt x="71120" y="297180"/>
                </a:lnTo>
                <a:close/>
              </a:path>
              <a:path w="182879" h="1026159">
                <a:moveTo>
                  <a:pt x="64135" y="253365"/>
                </a:moveTo>
                <a:lnTo>
                  <a:pt x="57785" y="254635"/>
                </a:lnTo>
                <a:lnTo>
                  <a:pt x="61595" y="279400"/>
                </a:lnTo>
                <a:lnTo>
                  <a:pt x="67945" y="278765"/>
                </a:lnTo>
                <a:lnTo>
                  <a:pt x="64135" y="253365"/>
                </a:lnTo>
                <a:close/>
              </a:path>
              <a:path w="182879" h="1026159">
                <a:moveTo>
                  <a:pt x="57150" y="209550"/>
                </a:moveTo>
                <a:lnTo>
                  <a:pt x="50800" y="210185"/>
                </a:lnTo>
                <a:lnTo>
                  <a:pt x="54610" y="235585"/>
                </a:lnTo>
                <a:lnTo>
                  <a:pt x="60960" y="234315"/>
                </a:lnTo>
                <a:lnTo>
                  <a:pt x="57150" y="209550"/>
                </a:lnTo>
                <a:close/>
              </a:path>
              <a:path w="182879" h="1026159">
                <a:moveTo>
                  <a:pt x="50800" y="165735"/>
                </a:moveTo>
                <a:lnTo>
                  <a:pt x="44450" y="166370"/>
                </a:lnTo>
                <a:lnTo>
                  <a:pt x="48260" y="191770"/>
                </a:lnTo>
                <a:lnTo>
                  <a:pt x="54610" y="190500"/>
                </a:lnTo>
                <a:lnTo>
                  <a:pt x="50800" y="165735"/>
                </a:lnTo>
                <a:close/>
              </a:path>
              <a:path w="182879" h="1026159">
                <a:moveTo>
                  <a:pt x="43815" y="121920"/>
                </a:moveTo>
                <a:lnTo>
                  <a:pt x="37465" y="122555"/>
                </a:lnTo>
                <a:lnTo>
                  <a:pt x="41275" y="147955"/>
                </a:lnTo>
                <a:lnTo>
                  <a:pt x="47625" y="146685"/>
                </a:lnTo>
                <a:lnTo>
                  <a:pt x="43815" y="121920"/>
                </a:lnTo>
                <a:close/>
              </a:path>
              <a:path w="182879" h="1026159">
                <a:moveTo>
                  <a:pt x="36830" y="77470"/>
                </a:moveTo>
                <a:lnTo>
                  <a:pt x="30480" y="78740"/>
                </a:lnTo>
                <a:lnTo>
                  <a:pt x="34290" y="103505"/>
                </a:lnTo>
                <a:lnTo>
                  <a:pt x="40640" y="102870"/>
                </a:lnTo>
                <a:lnTo>
                  <a:pt x="36830" y="77470"/>
                </a:lnTo>
                <a:close/>
              </a:path>
              <a:path w="182879" h="1026159">
                <a:moveTo>
                  <a:pt x="21590" y="0"/>
                </a:moveTo>
                <a:lnTo>
                  <a:pt x="0" y="67310"/>
                </a:lnTo>
                <a:lnTo>
                  <a:pt x="49530" y="59690"/>
                </a:lnTo>
                <a:lnTo>
                  <a:pt x="27940" y="59690"/>
                </a:lnTo>
                <a:lnTo>
                  <a:pt x="27305" y="56515"/>
                </a:lnTo>
                <a:lnTo>
                  <a:pt x="33655" y="55880"/>
                </a:lnTo>
                <a:lnTo>
                  <a:pt x="61595" y="55880"/>
                </a:lnTo>
                <a:lnTo>
                  <a:pt x="21590" y="0"/>
                </a:lnTo>
                <a:close/>
              </a:path>
              <a:path w="182879" h="1026159">
                <a:moveTo>
                  <a:pt x="33655" y="55880"/>
                </a:moveTo>
                <a:lnTo>
                  <a:pt x="27305" y="56515"/>
                </a:lnTo>
                <a:lnTo>
                  <a:pt x="27940" y="59690"/>
                </a:lnTo>
                <a:lnTo>
                  <a:pt x="34290" y="59055"/>
                </a:lnTo>
                <a:lnTo>
                  <a:pt x="33655" y="55880"/>
                </a:lnTo>
                <a:close/>
              </a:path>
              <a:path w="182879" h="1026159">
                <a:moveTo>
                  <a:pt x="61595" y="55880"/>
                </a:moveTo>
                <a:lnTo>
                  <a:pt x="33655" y="55880"/>
                </a:lnTo>
                <a:lnTo>
                  <a:pt x="34290" y="59055"/>
                </a:lnTo>
                <a:lnTo>
                  <a:pt x="27940" y="59690"/>
                </a:lnTo>
                <a:lnTo>
                  <a:pt x="49530" y="59690"/>
                </a:lnTo>
                <a:lnTo>
                  <a:pt x="62865" y="57785"/>
                </a:lnTo>
                <a:lnTo>
                  <a:pt x="61595" y="5588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1274132" y="3123393"/>
            <a:ext cx="921385" cy="147955"/>
          </a:xfrm>
          <a:custGeom>
            <a:avLst/>
            <a:gdLst/>
            <a:ahLst/>
            <a:cxnLst/>
            <a:rect l="l" t="t" r="r" b="b"/>
            <a:pathLst>
              <a:path w="921385" h="147954">
                <a:moveTo>
                  <a:pt x="921385" y="0"/>
                </a:moveTo>
                <a:lnTo>
                  <a:pt x="0" y="0"/>
                </a:lnTo>
                <a:lnTo>
                  <a:pt x="0" y="147955"/>
                </a:lnTo>
                <a:lnTo>
                  <a:pt x="921385" y="147955"/>
                </a:lnTo>
                <a:lnTo>
                  <a:pt x="921385" y="144780"/>
                </a:lnTo>
                <a:lnTo>
                  <a:pt x="6350" y="144780"/>
                </a:lnTo>
                <a:lnTo>
                  <a:pt x="3175" y="141605"/>
                </a:lnTo>
                <a:lnTo>
                  <a:pt x="6350" y="141605"/>
                </a:lnTo>
                <a:lnTo>
                  <a:pt x="6350" y="6350"/>
                </a:lnTo>
                <a:lnTo>
                  <a:pt x="3175" y="6350"/>
                </a:lnTo>
                <a:lnTo>
                  <a:pt x="6350" y="3175"/>
                </a:lnTo>
                <a:lnTo>
                  <a:pt x="921385" y="3175"/>
                </a:lnTo>
                <a:lnTo>
                  <a:pt x="921385" y="0"/>
                </a:lnTo>
                <a:close/>
              </a:path>
              <a:path w="921385" h="147954">
                <a:moveTo>
                  <a:pt x="6350" y="141605"/>
                </a:moveTo>
                <a:lnTo>
                  <a:pt x="3175" y="141605"/>
                </a:lnTo>
                <a:lnTo>
                  <a:pt x="6350" y="144780"/>
                </a:lnTo>
                <a:lnTo>
                  <a:pt x="6350" y="141605"/>
                </a:lnTo>
                <a:close/>
              </a:path>
              <a:path w="921385" h="147954">
                <a:moveTo>
                  <a:pt x="915035" y="141605"/>
                </a:moveTo>
                <a:lnTo>
                  <a:pt x="6350" y="141605"/>
                </a:lnTo>
                <a:lnTo>
                  <a:pt x="6350" y="144780"/>
                </a:lnTo>
                <a:lnTo>
                  <a:pt x="915035" y="144780"/>
                </a:lnTo>
                <a:lnTo>
                  <a:pt x="915035" y="141605"/>
                </a:lnTo>
                <a:close/>
              </a:path>
              <a:path w="921385" h="147954">
                <a:moveTo>
                  <a:pt x="915035" y="3175"/>
                </a:moveTo>
                <a:lnTo>
                  <a:pt x="915035" y="144780"/>
                </a:lnTo>
                <a:lnTo>
                  <a:pt x="918210" y="141605"/>
                </a:lnTo>
                <a:lnTo>
                  <a:pt x="921385" y="141605"/>
                </a:lnTo>
                <a:lnTo>
                  <a:pt x="921385" y="6350"/>
                </a:lnTo>
                <a:lnTo>
                  <a:pt x="918210" y="6350"/>
                </a:lnTo>
                <a:lnTo>
                  <a:pt x="915035" y="3175"/>
                </a:lnTo>
                <a:close/>
              </a:path>
              <a:path w="921385" h="147954">
                <a:moveTo>
                  <a:pt x="921385" y="141605"/>
                </a:moveTo>
                <a:lnTo>
                  <a:pt x="918210" y="141605"/>
                </a:lnTo>
                <a:lnTo>
                  <a:pt x="915035" y="144780"/>
                </a:lnTo>
                <a:lnTo>
                  <a:pt x="921385" y="144780"/>
                </a:lnTo>
                <a:lnTo>
                  <a:pt x="921385" y="141605"/>
                </a:lnTo>
                <a:close/>
              </a:path>
              <a:path w="921385" h="147954">
                <a:moveTo>
                  <a:pt x="6350" y="3175"/>
                </a:moveTo>
                <a:lnTo>
                  <a:pt x="3175" y="6350"/>
                </a:lnTo>
                <a:lnTo>
                  <a:pt x="6350" y="6350"/>
                </a:lnTo>
                <a:lnTo>
                  <a:pt x="6350" y="3175"/>
                </a:lnTo>
                <a:close/>
              </a:path>
              <a:path w="921385" h="147954">
                <a:moveTo>
                  <a:pt x="915035" y="3175"/>
                </a:moveTo>
                <a:lnTo>
                  <a:pt x="6350" y="3175"/>
                </a:lnTo>
                <a:lnTo>
                  <a:pt x="6350" y="6350"/>
                </a:lnTo>
                <a:lnTo>
                  <a:pt x="915035" y="6350"/>
                </a:lnTo>
                <a:lnTo>
                  <a:pt x="915035" y="3175"/>
                </a:lnTo>
                <a:close/>
              </a:path>
              <a:path w="921385" h="147954">
                <a:moveTo>
                  <a:pt x="921385" y="3175"/>
                </a:moveTo>
                <a:lnTo>
                  <a:pt x="915035" y="3175"/>
                </a:lnTo>
                <a:lnTo>
                  <a:pt x="918210" y="6350"/>
                </a:lnTo>
                <a:lnTo>
                  <a:pt x="921385" y="6350"/>
                </a:lnTo>
                <a:lnTo>
                  <a:pt x="921385" y="3175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object 12"/>
          <p:cNvSpPr/>
          <p:nvPr/>
        </p:nvSpPr>
        <p:spPr>
          <a:xfrm>
            <a:off x="2193586" y="2150845"/>
            <a:ext cx="259079" cy="984885"/>
          </a:xfrm>
          <a:custGeom>
            <a:avLst/>
            <a:gdLst/>
            <a:ahLst/>
            <a:cxnLst/>
            <a:rect l="l" t="t" r="r" b="b"/>
            <a:pathLst>
              <a:path w="259079" h="984884">
                <a:moveTo>
                  <a:pt x="224789" y="60960"/>
                </a:moveTo>
                <a:lnTo>
                  <a:pt x="0" y="983615"/>
                </a:lnTo>
                <a:lnTo>
                  <a:pt x="5714" y="984885"/>
                </a:lnTo>
                <a:lnTo>
                  <a:pt x="231139" y="62230"/>
                </a:lnTo>
                <a:lnTo>
                  <a:pt x="224789" y="60960"/>
                </a:lnTo>
                <a:close/>
              </a:path>
              <a:path w="259079" h="984884">
                <a:moveTo>
                  <a:pt x="255904" y="54610"/>
                </a:moveTo>
                <a:lnTo>
                  <a:pt x="226694" y="54610"/>
                </a:lnTo>
                <a:lnTo>
                  <a:pt x="232409" y="56515"/>
                </a:lnTo>
                <a:lnTo>
                  <a:pt x="231139" y="62230"/>
                </a:lnTo>
                <a:lnTo>
                  <a:pt x="259079" y="69215"/>
                </a:lnTo>
                <a:lnTo>
                  <a:pt x="255904" y="54610"/>
                </a:lnTo>
                <a:close/>
              </a:path>
              <a:path w="259079" h="984884">
                <a:moveTo>
                  <a:pt x="226694" y="54610"/>
                </a:moveTo>
                <a:lnTo>
                  <a:pt x="224789" y="60960"/>
                </a:lnTo>
                <a:lnTo>
                  <a:pt x="231139" y="62230"/>
                </a:lnTo>
                <a:lnTo>
                  <a:pt x="232409" y="56515"/>
                </a:lnTo>
                <a:lnTo>
                  <a:pt x="226694" y="54610"/>
                </a:lnTo>
                <a:close/>
              </a:path>
              <a:path w="259079" h="984884">
                <a:moveTo>
                  <a:pt x="243204" y="0"/>
                </a:moveTo>
                <a:lnTo>
                  <a:pt x="197484" y="53975"/>
                </a:lnTo>
                <a:lnTo>
                  <a:pt x="224789" y="60960"/>
                </a:lnTo>
                <a:lnTo>
                  <a:pt x="226694" y="54610"/>
                </a:lnTo>
                <a:lnTo>
                  <a:pt x="255904" y="54610"/>
                </a:lnTo>
                <a:lnTo>
                  <a:pt x="243204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object 13"/>
          <p:cNvSpPr/>
          <p:nvPr/>
        </p:nvSpPr>
        <p:spPr>
          <a:xfrm>
            <a:off x="3281341" y="3092550"/>
            <a:ext cx="605155" cy="147955"/>
          </a:xfrm>
          <a:custGeom>
            <a:avLst/>
            <a:gdLst/>
            <a:ahLst/>
            <a:cxnLst/>
            <a:rect l="l" t="t" r="r" b="b"/>
            <a:pathLst>
              <a:path w="605154" h="147954">
                <a:moveTo>
                  <a:pt x="605154" y="0"/>
                </a:moveTo>
                <a:lnTo>
                  <a:pt x="0" y="0"/>
                </a:lnTo>
                <a:lnTo>
                  <a:pt x="0" y="147955"/>
                </a:lnTo>
                <a:lnTo>
                  <a:pt x="605154" y="147955"/>
                </a:lnTo>
                <a:lnTo>
                  <a:pt x="605154" y="144780"/>
                </a:lnTo>
                <a:lnTo>
                  <a:pt x="6349" y="144780"/>
                </a:lnTo>
                <a:lnTo>
                  <a:pt x="3174" y="141605"/>
                </a:lnTo>
                <a:lnTo>
                  <a:pt x="6349" y="141605"/>
                </a:lnTo>
                <a:lnTo>
                  <a:pt x="6349" y="6350"/>
                </a:lnTo>
                <a:lnTo>
                  <a:pt x="3174" y="6350"/>
                </a:lnTo>
                <a:lnTo>
                  <a:pt x="6349" y="3175"/>
                </a:lnTo>
                <a:lnTo>
                  <a:pt x="605154" y="3175"/>
                </a:lnTo>
                <a:lnTo>
                  <a:pt x="605154" y="0"/>
                </a:lnTo>
                <a:close/>
              </a:path>
              <a:path w="605154" h="147954">
                <a:moveTo>
                  <a:pt x="6349" y="141605"/>
                </a:moveTo>
                <a:lnTo>
                  <a:pt x="3174" y="141605"/>
                </a:lnTo>
                <a:lnTo>
                  <a:pt x="6349" y="144780"/>
                </a:lnTo>
                <a:lnTo>
                  <a:pt x="6349" y="141605"/>
                </a:lnTo>
                <a:close/>
              </a:path>
              <a:path w="605154" h="147954">
                <a:moveTo>
                  <a:pt x="598804" y="141605"/>
                </a:moveTo>
                <a:lnTo>
                  <a:pt x="6349" y="141605"/>
                </a:lnTo>
                <a:lnTo>
                  <a:pt x="6349" y="144780"/>
                </a:lnTo>
                <a:lnTo>
                  <a:pt x="598804" y="144780"/>
                </a:lnTo>
                <a:lnTo>
                  <a:pt x="598804" y="141605"/>
                </a:lnTo>
                <a:close/>
              </a:path>
              <a:path w="605154" h="147954">
                <a:moveTo>
                  <a:pt x="598804" y="3175"/>
                </a:moveTo>
                <a:lnTo>
                  <a:pt x="598804" y="144780"/>
                </a:lnTo>
                <a:lnTo>
                  <a:pt x="601979" y="141605"/>
                </a:lnTo>
                <a:lnTo>
                  <a:pt x="605154" y="141605"/>
                </a:lnTo>
                <a:lnTo>
                  <a:pt x="605154" y="6350"/>
                </a:lnTo>
                <a:lnTo>
                  <a:pt x="601979" y="6350"/>
                </a:lnTo>
                <a:lnTo>
                  <a:pt x="598804" y="3175"/>
                </a:lnTo>
                <a:close/>
              </a:path>
              <a:path w="605154" h="147954">
                <a:moveTo>
                  <a:pt x="605154" y="141605"/>
                </a:moveTo>
                <a:lnTo>
                  <a:pt x="601979" y="141605"/>
                </a:lnTo>
                <a:lnTo>
                  <a:pt x="598804" y="144780"/>
                </a:lnTo>
                <a:lnTo>
                  <a:pt x="605154" y="144780"/>
                </a:lnTo>
                <a:lnTo>
                  <a:pt x="605154" y="141605"/>
                </a:lnTo>
                <a:close/>
              </a:path>
              <a:path w="605154" h="147954">
                <a:moveTo>
                  <a:pt x="6349" y="3175"/>
                </a:moveTo>
                <a:lnTo>
                  <a:pt x="3174" y="6350"/>
                </a:lnTo>
                <a:lnTo>
                  <a:pt x="6349" y="6350"/>
                </a:lnTo>
                <a:lnTo>
                  <a:pt x="6349" y="3175"/>
                </a:lnTo>
                <a:close/>
              </a:path>
              <a:path w="605154" h="147954">
                <a:moveTo>
                  <a:pt x="598804" y="3175"/>
                </a:moveTo>
                <a:lnTo>
                  <a:pt x="6349" y="3175"/>
                </a:lnTo>
                <a:lnTo>
                  <a:pt x="6349" y="6350"/>
                </a:lnTo>
                <a:lnTo>
                  <a:pt x="598804" y="6350"/>
                </a:lnTo>
                <a:lnTo>
                  <a:pt x="598804" y="3175"/>
                </a:lnTo>
                <a:close/>
              </a:path>
              <a:path w="605154" h="147954">
                <a:moveTo>
                  <a:pt x="605154" y="3175"/>
                </a:moveTo>
                <a:lnTo>
                  <a:pt x="598804" y="3175"/>
                </a:lnTo>
                <a:lnTo>
                  <a:pt x="601979" y="6350"/>
                </a:lnTo>
                <a:lnTo>
                  <a:pt x="605154" y="6350"/>
                </a:lnTo>
                <a:lnTo>
                  <a:pt x="605154" y="3175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object 14"/>
          <p:cNvSpPr/>
          <p:nvPr/>
        </p:nvSpPr>
        <p:spPr>
          <a:xfrm>
            <a:off x="2495211" y="2150210"/>
            <a:ext cx="754380" cy="986790"/>
          </a:xfrm>
          <a:custGeom>
            <a:avLst/>
            <a:gdLst/>
            <a:ahLst/>
            <a:cxnLst/>
            <a:rect l="l" t="t" r="r" b="b"/>
            <a:pathLst>
              <a:path w="754379" h="986790">
                <a:moveTo>
                  <a:pt x="40639" y="48894"/>
                </a:moveTo>
                <a:lnTo>
                  <a:pt x="35559" y="52704"/>
                </a:lnTo>
                <a:lnTo>
                  <a:pt x="749299" y="986789"/>
                </a:lnTo>
                <a:lnTo>
                  <a:pt x="754379" y="982979"/>
                </a:lnTo>
                <a:lnTo>
                  <a:pt x="40639" y="48894"/>
                </a:lnTo>
                <a:close/>
              </a:path>
              <a:path w="754379" h="986790">
                <a:moveTo>
                  <a:pt x="0" y="0"/>
                </a:moveTo>
                <a:lnTo>
                  <a:pt x="13334" y="69849"/>
                </a:lnTo>
                <a:lnTo>
                  <a:pt x="35559" y="52704"/>
                </a:lnTo>
                <a:lnTo>
                  <a:pt x="31749" y="47624"/>
                </a:lnTo>
                <a:lnTo>
                  <a:pt x="36829" y="43814"/>
                </a:lnTo>
                <a:lnTo>
                  <a:pt x="47624" y="43814"/>
                </a:lnTo>
                <a:lnTo>
                  <a:pt x="63499" y="31114"/>
                </a:lnTo>
                <a:lnTo>
                  <a:pt x="0" y="0"/>
                </a:lnTo>
                <a:close/>
              </a:path>
              <a:path w="754379" h="986790">
                <a:moveTo>
                  <a:pt x="36829" y="43814"/>
                </a:moveTo>
                <a:lnTo>
                  <a:pt x="31749" y="47624"/>
                </a:lnTo>
                <a:lnTo>
                  <a:pt x="35559" y="52704"/>
                </a:lnTo>
                <a:lnTo>
                  <a:pt x="40639" y="48894"/>
                </a:lnTo>
                <a:lnTo>
                  <a:pt x="36829" y="43814"/>
                </a:lnTo>
                <a:close/>
              </a:path>
              <a:path w="754379" h="986790">
                <a:moveTo>
                  <a:pt x="47624" y="43814"/>
                </a:moveTo>
                <a:lnTo>
                  <a:pt x="36829" y="43814"/>
                </a:lnTo>
                <a:lnTo>
                  <a:pt x="40639" y="48894"/>
                </a:lnTo>
                <a:lnTo>
                  <a:pt x="47624" y="43814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object 15"/>
          <p:cNvSpPr/>
          <p:nvPr/>
        </p:nvSpPr>
        <p:spPr>
          <a:xfrm>
            <a:off x="711496" y="2284829"/>
            <a:ext cx="598169" cy="5518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object 16"/>
          <p:cNvSpPr/>
          <p:nvPr/>
        </p:nvSpPr>
        <p:spPr>
          <a:xfrm>
            <a:off x="708321" y="2281654"/>
            <a:ext cx="604520" cy="558165"/>
          </a:xfrm>
          <a:custGeom>
            <a:avLst/>
            <a:gdLst/>
            <a:ahLst/>
            <a:cxnLst/>
            <a:rect l="l" t="t" r="r" b="b"/>
            <a:pathLst>
              <a:path w="604519" h="558165">
                <a:moveTo>
                  <a:pt x="0" y="558165"/>
                </a:moveTo>
                <a:lnTo>
                  <a:pt x="604519" y="558165"/>
                </a:lnTo>
                <a:lnTo>
                  <a:pt x="604519" y="0"/>
                </a:lnTo>
                <a:lnTo>
                  <a:pt x="0" y="0"/>
                </a:lnTo>
                <a:lnTo>
                  <a:pt x="0" y="558165"/>
                </a:lnTo>
                <a:close/>
              </a:path>
            </a:pathLst>
          </a:custGeom>
          <a:ln w="6350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object 17"/>
          <p:cNvSpPr/>
          <p:nvPr/>
        </p:nvSpPr>
        <p:spPr>
          <a:xfrm>
            <a:off x="1307127" y="1635860"/>
            <a:ext cx="951865" cy="814069"/>
          </a:xfrm>
          <a:custGeom>
            <a:avLst/>
            <a:gdLst/>
            <a:ahLst/>
            <a:cxnLst/>
            <a:rect l="l" t="t" r="r" b="b"/>
            <a:pathLst>
              <a:path w="951864" h="814070">
                <a:moveTo>
                  <a:pt x="901700" y="38734"/>
                </a:moveTo>
                <a:lnTo>
                  <a:pt x="0" y="809624"/>
                </a:lnTo>
                <a:lnTo>
                  <a:pt x="3809" y="814069"/>
                </a:lnTo>
                <a:lnTo>
                  <a:pt x="905510" y="43814"/>
                </a:lnTo>
                <a:lnTo>
                  <a:pt x="901700" y="38734"/>
                </a:lnTo>
                <a:close/>
              </a:path>
              <a:path w="951864" h="814070">
                <a:moveTo>
                  <a:pt x="937260" y="34924"/>
                </a:moveTo>
                <a:lnTo>
                  <a:pt x="906144" y="34924"/>
                </a:lnTo>
                <a:lnTo>
                  <a:pt x="910590" y="39369"/>
                </a:lnTo>
                <a:lnTo>
                  <a:pt x="905510" y="43814"/>
                </a:lnTo>
                <a:lnTo>
                  <a:pt x="924560" y="65404"/>
                </a:lnTo>
                <a:lnTo>
                  <a:pt x="937260" y="34924"/>
                </a:lnTo>
                <a:close/>
              </a:path>
              <a:path w="951864" h="814070">
                <a:moveTo>
                  <a:pt x="906144" y="34924"/>
                </a:moveTo>
                <a:lnTo>
                  <a:pt x="901700" y="38734"/>
                </a:lnTo>
                <a:lnTo>
                  <a:pt x="905510" y="43814"/>
                </a:lnTo>
                <a:lnTo>
                  <a:pt x="910590" y="39369"/>
                </a:lnTo>
                <a:lnTo>
                  <a:pt x="906144" y="34924"/>
                </a:lnTo>
                <a:close/>
              </a:path>
              <a:path w="951864" h="814070">
                <a:moveTo>
                  <a:pt x="951865" y="0"/>
                </a:moveTo>
                <a:lnTo>
                  <a:pt x="883285" y="17144"/>
                </a:lnTo>
                <a:lnTo>
                  <a:pt x="901700" y="38734"/>
                </a:lnTo>
                <a:lnTo>
                  <a:pt x="906144" y="34924"/>
                </a:lnTo>
                <a:lnTo>
                  <a:pt x="937260" y="34924"/>
                </a:lnTo>
                <a:lnTo>
                  <a:pt x="951865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object 18"/>
          <p:cNvSpPr/>
          <p:nvPr/>
        </p:nvSpPr>
        <p:spPr>
          <a:xfrm>
            <a:off x="534967" y="1863825"/>
            <a:ext cx="629919" cy="3225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" name="object 19"/>
          <p:cNvSpPr/>
          <p:nvPr/>
        </p:nvSpPr>
        <p:spPr>
          <a:xfrm>
            <a:off x="533061" y="1861285"/>
            <a:ext cx="634365" cy="327660"/>
          </a:xfrm>
          <a:custGeom>
            <a:avLst/>
            <a:gdLst/>
            <a:ahLst/>
            <a:cxnLst/>
            <a:rect l="l" t="t" r="r" b="b"/>
            <a:pathLst>
              <a:path w="634364" h="327659">
                <a:moveTo>
                  <a:pt x="0" y="327659"/>
                </a:moveTo>
                <a:lnTo>
                  <a:pt x="634365" y="327659"/>
                </a:lnTo>
                <a:lnTo>
                  <a:pt x="634365" y="0"/>
                </a:lnTo>
                <a:lnTo>
                  <a:pt x="0" y="0"/>
                </a:lnTo>
                <a:lnTo>
                  <a:pt x="0" y="327659"/>
                </a:lnTo>
                <a:close/>
              </a:path>
            </a:pathLst>
          </a:custGeom>
          <a:ln w="4762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" name="object 20"/>
          <p:cNvSpPr/>
          <p:nvPr/>
        </p:nvSpPr>
        <p:spPr>
          <a:xfrm>
            <a:off x="1168061" y="1747620"/>
            <a:ext cx="1231265" cy="281305"/>
          </a:xfrm>
          <a:custGeom>
            <a:avLst/>
            <a:gdLst/>
            <a:ahLst/>
            <a:cxnLst/>
            <a:rect l="l" t="t" r="r" b="b"/>
            <a:pathLst>
              <a:path w="1231264" h="281304">
                <a:moveTo>
                  <a:pt x="1168400" y="27939"/>
                </a:moveTo>
                <a:lnTo>
                  <a:pt x="0" y="275589"/>
                </a:lnTo>
                <a:lnTo>
                  <a:pt x="1269" y="281304"/>
                </a:lnTo>
                <a:lnTo>
                  <a:pt x="1169670" y="34289"/>
                </a:lnTo>
                <a:lnTo>
                  <a:pt x="1168400" y="27939"/>
                </a:lnTo>
                <a:close/>
              </a:path>
              <a:path w="1231264" h="281304">
                <a:moveTo>
                  <a:pt x="1220470" y="26669"/>
                </a:moveTo>
                <a:lnTo>
                  <a:pt x="1174750" y="26669"/>
                </a:lnTo>
                <a:lnTo>
                  <a:pt x="1176020" y="33019"/>
                </a:lnTo>
                <a:lnTo>
                  <a:pt x="1169670" y="34289"/>
                </a:lnTo>
                <a:lnTo>
                  <a:pt x="1176020" y="62229"/>
                </a:lnTo>
                <a:lnTo>
                  <a:pt x="1220470" y="26669"/>
                </a:lnTo>
                <a:close/>
              </a:path>
              <a:path w="1231264" h="281304">
                <a:moveTo>
                  <a:pt x="1174750" y="26669"/>
                </a:moveTo>
                <a:lnTo>
                  <a:pt x="1168400" y="27939"/>
                </a:lnTo>
                <a:lnTo>
                  <a:pt x="1169670" y="34289"/>
                </a:lnTo>
                <a:lnTo>
                  <a:pt x="1176020" y="33019"/>
                </a:lnTo>
                <a:lnTo>
                  <a:pt x="1174750" y="26669"/>
                </a:lnTo>
                <a:close/>
              </a:path>
              <a:path w="1231264" h="281304">
                <a:moveTo>
                  <a:pt x="1162685" y="0"/>
                </a:moveTo>
                <a:lnTo>
                  <a:pt x="1168400" y="27939"/>
                </a:lnTo>
                <a:lnTo>
                  <a:pt x="1174750" y="26669"/>
                </a:lnTo>
                <a:lnTo>
                  <a:pt x="1220470" y="26669"/>
                </a:lnTo>
                <a:lnTo>
                  <a:pt x="1231265" y="17779"/>
                </a:lnTo>
                <a:lnTo>
                  <a:pt x="1162685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" name="object 21"/>
          <p:cNvSpPr/>
          <p:nvPr/>
        </p:nvSpPr>
        <p:spPr>
          <a:xfrm>
            <a:off x="394632" y="1213585"/>
            <a:ext cx="682625" cy="5295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" name="object 22"/>
          <p:cNvSpPr/>
          <p:nvPr/>
        </p:nvSpPr>
        <p:spPr>
          <a:xfrm>
            <a:off x="392727" y="1211045"/>
            <a:ext cx="687070" cy="534670"/>
          </a:xfrm>
          <a:custGeom>
            <a:avLst/>
            <a:gdLst/>
            <a:ahLst/>
            <a:cxnLst/>
            <a:rect l="l" t="t" r="r" b="b"/>
            <a:pathLst>
              <a:path w="687069" h="534670">
                <a:moveTo>
                  <a:pt x="0" y="534669"/>
                </a:moveTo>
                <a:lnTo>
                  <a:pt x="687069" y="534669"/>
                </a:lnTo>
                <a:lnTo>
                  <a:pt x="687069" y="0"/>
                </a:lnTo>
                <a:lnTo>
                  <a:pt x="0" y="0"/>
                </a:lnTo>
                <a:lnTo>
                  <a:pt x="0" y="534669"/>
                </a:lnTo>
                <a:close/>
              </a:path>
            </a:pathLst>
          </a:custGeom>
          <a:ln w="4762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" name="object 23"/>
          <p:cNvSpPr/>
          <p:nvPr/>
        </p:nvSpPr>
        <p:spPr>
          <a:xfrm>
            <a:off x="1098211" y="1506954"/>
            <a:ext cx="1371600" cy="63500"/>
          </a:xfrm>
          <a:custGeom>
            <a:avLst/>
            <a:gdLst/>
            <a:ahLst/>
            <a:cxnLst/>
            <a:rect l="l" t="t" r="r" b="b"/>
            <a:pathLst>
              <a:path w="1371600" h="63500">
                <a:moveTo>
                  <a:pt x="1308100" y="0"/>
                </a:moveTo>
                <a:lnTo>
                  <a:pt x="1308100" y="63500"/>
                </a:lnTo>
                <a:lnTo>
                  <a:pt x="1365250" y="34925"/>
                </a:lnTo>
                <a:lnTo>
                  <a:pt x="1314450" y="34925"/>
                </a:lnTo>
                <a:lnTo>
                  <a:pt x="1314450" y="28575"/>
                </a:lnTo>
                <a:lnTo>
                  <a:pt x="1365250" y="28575"/>
                </a:lnTo>
                <a:lnTo>
                  <a:pt x="1308100" y="0"/>
                </a:lnTo>
                <a:close/>
              </a:path>
              <a:path w="1371600" h="63500">
                <a:moveTo>
                  <a:pt x="1308100" y="28575"/>
                </a:moveTo>
                <a:lnTo>
                  <a:pt x="0" y="28575"/>
                </a:lnTo>
                <a:lnTo>
                  <a:pt x="0" y="34925"/>
                </a:lnTo>
                <a:lnTo>
                  <a:pt x="1308100" y="34925"/>
                </a:lnTo>
                <a:lnTo>
                  <a:pt x="1308100" y="28575"/>
                </a:lnTo>
                <a:close/>
              </a:path>
              <a:path w="1371600" h="63500">
                <a:moveTo>
                  <a:pt x="1365250" y="28575"/>
                </a:moveTo>
                <a:lnTo>
                  <a:pt x="1314450" y="28575"/>
                </a:lnTo>
                <a:lnTo>
                  <a:pt x="1314450" y="34925"/>
                </a:lnTo>
                <a:lnTo>
                  <a:pt x="1365250" y="34925"/>
                </a:lnTo>
                <a:lnTo>
                  <a:pt x="1371600" y="31750"/>
                </a:lnTo>
                <a:lnTo>
                  <a:pt x="1365250" y="28575"/>
                </a:lnTo>
                <a:close/>
              </a:path>
            </a:pathLst>
          </a:custGeom>
          <a:solidFill>
            <a:srgbClr val="7C2981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" name="object 24"/>
          <p:cNvSpPr/>
          <p:nvPr/>
        </p:nvSpPr>
        <p:spPr>
          <a:xfrm>
            <a:off x="1063286" y="596999"/>
            <a:ext cx="386080" cy="5365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2" name="object 25"/>
          <p:cNvSpPr/>
          <p:nvPr/>
        </p:nvSpPr>
        <p:spPr>
          <a:xfrm>
            <a:off x="1060746" y="595095"/>
            <a:ext cx="391160" cy="541655"/>
          </a:xfrm>
          <a:custGeom>
            <a:avLst/>
            <a:gdLst/>
            <a:ahLst/>
            <a:cxnLst/>
            <a:rect l="l" t="t" r="r" b="b"/>
            <a:pathLst>
              <a:path w="391160" h="541654">
                <a:moveTo>
                  <a:pt x="0" y="541654"/>
                </a:moveTo>
                <a:lnTo>
                  <a:pt x="391160" y="541654"/>
                </a:lnTo>
                <a:lnTo>
                  <a:pt x="391160" y="0"/>
                </a:lnTo>
                <a:lnTo>
                  <a:pt x="0" y="0"/>
                </a:lnTo>
                <a:lnTo>
                  <a:pt x="0" y="541654"/>
                </a:lnTo>
                <a:close/>
              </a:path>
            </a:pathLst>
          </a:custGeom>
          <a:ln w="4762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object 26"/>
          <p:cNvSpPr/>
          <p:nvPr/>
        </p:nvSpPr>
        <p:spPr>
          <a:xfrm>
            <a:off x="1448732" y="854174"/>
            <a:ext cx="950594" cy="457834"/>
          </a:xfrm>
          <a:custGeom>
            <a:avLst/>
            <a:gdLst/>
            <a:ahLst/>
            <a:cxnLst/>
            <a:rect l="l" t="t" r="r" b="b"/>
            <a:pathLst>
              <a:path w="950595" h="457834">
                <a:moveTo>
                  <a:pt x="892175" y="432435"/>
                </a:moveTo>
                <a:lnTo>
                  <a:pt x="879475" y="457835"/>
                </a:lnTo>
                <a:lnTo>
                  <a:pt x="950594" y="456565"/>
                </a:lnTo>
                <a:lnTo>
                  <a:pt x="933450" y="434975"/>
                </a:lnTo>
                <a:lnTo>
                  <a:pt x="897890" y="434975"/>
                </a:lnTo>
                <a:lnTo>
                  <a:pt x="892175" y="432435"/>
                </a:lnTo>
                <a:close/>
              </a:path>
              <a:path w="950595" h="457834">
                <a:moveTo>
                  <a:pt x="894715" y="426720"/>
                </a:moveTo>
                <a:lnTo>
                  <a:pt x="892175" y="432435"/>
                </a:lnTo>
                <a:lnTo>
                  <a:pt x="897890" y="434975"/>
                </a:lnTo>
                <a:lnTo>
                  <a:pt x="900430" y="429260"/>
                </a:lnTo>
                <a:lnTo>
                  <a:pt x="894715" y="426720"/>
                </a:lnTo>
                <a:close/>
              </a:path>
              <a:path w="950595" h="457834">
                <a:moveTo>
                  <a:pt x="906780" y="400685"/>
                </a:moveTo>
                <a:lnTo>
                  <a:pt x="894715" y="426720"/>
                </a:lnTo>
                <a:lnTo>
                  <a:pt x="900430" y="429260"/>
                </a:lnTo>
                <a:lnTo>
                  <a:pt x="897890" y="434975"/>
                </a:lnTo>
                <a:lnTo>
                  <a:pt x="933450" y="434975"/>
                </a:lnTo>
                <a:lnTo>
                  <a:pt x="906780" y="400685"/>
                </a:lnTo>
                <a:close/>
              </a:path>
              <a:path w="950595" h="457834">
                <a:moveTo>
                  <a:pt x="3175" y="0"/>
                </a:moveTo>
                <a:lnTo>
                  <a:pt x="0" y="5715"/>
                </a:lnTo>
                <a:lnTo>
                  <a:pt x="892175" y="432435"/>
                </a:lnTo>
                <a:lnTo>
                  <a:pt x="894715" y="426720"/>
                </a:lnTo>
                <a:lnTo>
                  <a:pt x="3175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4" name="object 27"/>
          <p:cNvSpPr/>
          <p:nvPr/>
        </p:nvSpPr>
        <p:spPr>
          <a:xfrm>
            <a:off x="3534707" y="562710"/>
            <a:ext cx="527050" cy="4870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" name="object 28"/>
          <p:cNvSpPr/>
          <p:nvPr/>
        </p:nvSpPr>
        <p:spPr>
          <a:xfrm>
            <a:off x="3532166" y="560170"/>
            <a:ext cx="532130" cy="491490"/>
          </a:xfrm>
          <a:custGeom>
            <a:avLst/>
            <a:gdLst/>
            <a:ahLst/>
            <a:cxnLst/>
            <a:rect l="l" t="t" r="r" b="b"/>
            <a:pathLst>
              <a:path w="532129" h="491489">
                <a:moveTo>
                  <a:pt x="0" y="491489"/>
                </a:moveTo>
                <a:lnTo>
                  <a:pt x="532129" y="491489"/>
                </a:lnTo>
                <a:lnTo>
                  <a:pt x="532129" y="0"/>
                </a:lnTo>
                <a:lnTo>
                  <a:pt x="0" y="0"/>
                </a:lnTo>
                <a:lnTo>
                  <a:pt x="0" y="491489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6" name="object 29"/>
          <p:cNvSpPr/>
          <p:nvPr/>
        </p:nvSpPr>
        <p:spPr>
          <a:xfrm>
            <a:off x="2971461" y="819885"/>
            <a:ext cx="565150" cy="391795"/>
          </a:xfrm>
          <a:custGeom>
            <a:avLst/>
            <a:gdLst/>
            <a:ahLst/>
            <a:cxnLst/>
            <a:rect l="l" t="t" r="r" b="b"/>
            <a:pathLst>
              <a:path w="565150" h="391795">
                <a:moveTo>
                  <a:pt x="34289" y="329564"/>
                </a:moveTo>
                <a:lnTo>
                  <a:pt x="0" y="391794"/>
                </a:lnTo>
                <a:lnTo>
                  <a:pt x="70484" y="381634"/>
                </a:lnTo>
                <a:lnTo>
                  <a:pt x="56514" y="361949"/>
                </a:lnTo>
                <a:lnTo>
                  <a:pt x="48894" y="361949"/>
                </a:lnTo>
                <a:lnTo>
                  <a:pt x="45084" y="356869"/>
                </a:lnTo>
                <a:lnTo>
                  <a:pt x="50799" y="353059"/>
                </a:lnTo>
                <a:lnTo>
                  <a:pt x="34289" y="329564"/>
                </a:lnTo>
                <a:close/>
              </a:path>
              <a:path w="565150" h="391795">
                <a:moveTo>
                  <a:pt x="50799" y="353059"/>
                </a:moveTo>
                <a:lnTo>
                  <a:pt x="45084" y="356869"/>
                </a:lnTo>
                <a:lnTo>
                  <a:pt x="48894" y="361949"/>
                </a:lnTo>
                <a:lnTo>
                  <a:pt x="53974" y="358139"/>
                </a:lnTo>
                <a:lnTo>
                  <a:pt x="50799" y="353059"/>
                </a:lnTo>
                <a:close/>
              </a:path>
              <a:path w="565150" h="391795">
                <a:moveTo>
                  <a:pt x="53974" y="358139"/>
                </a:moveTo>
                <a:lnTo>
                  <a:pt x="48894" y="361949"/>
                </a:lnTo>
                <a:lnTo>
                  <a:pt x="56514" y="361949"/>
                </a:lnTo>
                <a:lnTo>
                  <a:pt x="53974" y="358139"/>
                </a:lnTo>
                <a:close/>
              </a:path>
              <a:path w="565150" h="391795">
                <a:moveTo>
                  <a:pt x="561339" y="0"/>
                </a:moveTo>
                <a:lnTo>
                  <a:pt x="50799" y="353059"/>
                </a:lnTo>
                <a:lnTo>
                  <a:pt x="53974" y="358139"/>
                </a:lnTo>
                <a:lnTo>
                  <a:pt x="565149" y="5079"/>
                </a:lnTo>
                <a:lnTo>
                  <a:pt x="561339" y="0"/>
                </a:lnTo>
                <a:close/>
              </a:path>
            </a:pathLst>
          </a:custGeom>
          <a:solidFill>
            <a:srgbClr val="9900CC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7" name="object 30"/>
          <p:cNvSpPr/>
          <p:nvPr/>
        </p:nvSpPr>
        <p:spPr>
          <a:xfrm>
            <a:off x="3850936" y="1082139"/>
            <a:ext cx="774064" cy="5156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8" name="object 31"/>
          <p:cNvSpPr/>
          <p:nvPr/>
        </p:nvSpPr>
        <p:spPr>
          <a:xfrm>
            <a:off x="3847761" y="1078964"/>
            <a:ext cx="780415" cy="521970"/>
          </a:xfrm>
          <a:custGeom>
            <a:avLst/>
            <a:gdLst/>
            <a:ahLst/>
            <a:cxnLst/>
            <a:rect l="l" t="t" r="r" b="b"/>
            <a:pathLst>
              <a:path w="780414" h="521970">
                <a:moveTo>
                  <a:pt x="0" y="521970"/>
                </a:moveTo>
                <a:lnTo>
                  <a:pt x="780414" y="521970"/>
                </a:lnTo>
                <a:lnTo>
                  <a:pt x="780414" y="0"/>
                </a:lnTo>
                <a:lnTo>
                  <a:pt x="0" y="0"/>
                </a:lnTo>
                <a:lnTo>
                  <a:pt x="0" y="52197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9" name="object 32"/>
          <p:cNvSpPr/>
          <p:nvPr/>
        </p:nvSpPr>
        <p:spPr>
          <a:xfrm>
            <a:off x="3041947" y="1374875"/>
            <a:ext cx="808990" cy="63500"/>
          </a:xfrm>
          <a:custGeom>
            <a:avLst/>
            <a:gdLst/>
            <a:ahLst/>
            <a:cxnLst/>
            <a:rect l="l" t="t" r="r" b="b"/>
            <a:pathLst>
              <a:path w="808989" h="63500">
                <a:moveTo>
                  <a:pt x="63500" y="0"/>
                </a:moveTo>
                <a:lnTo>
                  <a:pt x="0" y="31750"/>
                </a:lnTo>
                <a:lnTo>
                  <a:pt x="63500" y="63500"/>
                </a:lnTo>
                <a:lnTo>
                  <a:pt x="63500" y="34925"/>
                </a:lnTo>
                <a:lnTo>
                  <a:pt x="57150" y="34925"/>
                </a:lnTo>
                <a:lnTo>
                  <a:pt x="57150" y="28575"/>
                </a:lnTo>
                <a:lnTo>
                  <a:pt x="63500" y="28575"/>
                </a:lnTo>
                <a:lnTo>
                  <a:pt x="63500" y="0"/>
                </a:lnTo>
                <a:close/>
              </a:path>
              <a:path w="808989" h="63500">
                <a:moveTo>
                  <a:pt x="63500" y="28575"/>
                </a:moveTo>
                <a:lnTo>
                  <a:pt x="57150" y="28575"/>
                </a:lnTo>
                <a:lnTo>
                  <a:pt x="57150" y="34925"/>
                </a:lnTo>
                <a:lnTo>
                  <a:pt x="63500" y="34925"/>
                </a:lnTo>
                <a:lnTo>
                  <a:pt x="63500" y="28575"/>
                </a:lnTo>
                <a:close/>
              </a:path>
              <a:path w="808989" h="63500">
                <a:moveTo>
                  <a:pt x="808990" y="28575"/>
                </a:moveTo>
                <a:lnTo>
                  <a:pt x="63500" y="28575"/>
                </a:lnTo>
                <a:lnTo>
                  <a:pt x="63500" y="34925"/>
                </a:lnTo>
                <a:lnTo>
                  <a:pt x="808990" y="34925"/>
                </a:lnTo>
                <a:lnTo>
                  <a:pt x="80899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0" name="object 33"/>
          <p:cNvSpPr/>
          <p:nvPr/>
        </p:nvSpPr>
        <p:spPr>
          <a:xfrm>
            <a:off x="4056677" y="1633954"/>
            <a:ext cx="603250" cy="5740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1" name="object 34"/>
          <p:cNvSpPr/>
          <p:nvPr/>
        </p:nvSpPr>
        <p:spPr>
          <a:xfrm>
            <a:off x="4054136" y="1631414"/>
            <a:ext cx="608330" cy="579120"/>
          </a:xfrm>
          <a:custGeom>
            <a:avLst/>
            <a:gdLst/>
            <a:ahLst/>
            <a:cxnLst/>
            <a:rect l="l" t="t" r="r" b="b"/>
            <a:pathLst>
              <a:path w="608329" h="579120">
                <a:moveTo>
                  <a:pt x="0" y="579119"/>
                </a:moveTo>
                <a:lnTo>
                  <a:pt x="608329" y="579119"/>
                </a:lnTo>
                <a:lnTo>
                  <a:pt x="608329" y="0"/>
                </a:lnTo>
                <a:lnTo>
                  <a:pt x="0" y="0"/>
                </a:lnTo>
                <a:lnTo>
                  <a:pt x="0" y="579119"/>
                </a:lnTo>
                <a:close/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2" name="object 35"/>
          <p:cNvSpPr/>
          <p:nvPr/>
        </p:nvSpPr>
        <p:spPr>
          <a:xfrm>
            <a:off x="3147991" y="1745714"/>
            <a:ext cx="914400" cy="216535"/>
          </a:xfrm>
          <a:custGeom>
            <a:avLst/>
            <a:gdLst/>
            <a:ahLst/>
            <a:cxnLst/>
            <a:rect l="l" t="t" r="r" b="b"/>
            <a:pathLst>
              <a:path w="914400" h="216534">
                <a:moveTo>
                  <a:pt x="864870" y="199389"/>
                </a:moveTo>
                <a:lnTo>
                  <a:pt x="863600" y="205739"/>
                </a:lnTo>
                <a:lnTo>
                  <a:pt x="913130" y="216534"/>
                </a:lnTo>
                <a:lnTo>
                  <a:pt x="914400" y="210184"/>
                </a:lnTo>
                <a:lnTo>
                  <a:pt x="864870" y="199389"/>
                </a:lnTo>
                <a:close/>
              </a:path>
              <a:path w="914400" h="216534">
                <a:moveTo>
                  <a:pt x="840105" y="194309"/>
                </a:moveTo>
                <a:lnTo>
                  <a:pt x="838835" y="200659"/>
                </a:lnTo>
                <a:lnTo>
                  <a:pt x="845185" y="201929"/>
                </a:lnTo>
                <a:lnTo>
                  <a:pt x="846455" y="195579"/>
                </a:lnTo>
                <a:lnTo>
                  <a:pt x="840105" y="194309"/>
                </a:lnTo>
                <a:close/>
              </a:path>
              <a:path w="914400" h="216534">
                <a:moveTo>
                  <a:pt x="771525" y="179704"/>
                </a:moveTo>
                <a:lnTo>
                  <a:pt x="770255" y="186054"/>
                </a:lnTo>
                <a:lnTo>
                  <a:pt x="820420" y="196849"/>
                </a:lnTo>
                <a:lnTo>
                  <a:pt x="821690" y="190499"/>
                </a:lnTo>
                <a:lnTo>
                  <a:pt x="771525" y="179704"/>
                </a:lnTo>
                <a:close/>
              </a:path>
              <a:path w="914400" h="216534">
                <a:moveTo>
                  <a:pt x="746760" y="174624"/>
                </a:moveTo>
                <a:lnTo>
                  <a:pt x="745490" y="180339"/>
                </a:lnTo>
                <a:lnTo>
                  <a:pt x="751840" y="182244"/>
                </a:lnTo>
                <a:lnTo>
                  <a:pt x="753110" y="175894"/>
                </a:lnTo>
                <a:lnTo>
                  <a:pt x="746760" y="174624"/>
                </a:lnTo>
                <a:close/>
              </a:path>
              <a:path w="914400" h="216534">
                <a:moveTo>
                  <a:pt x="678815" y="160019"/>
                </a:moveTo>
                <a:lnTo>
                  <a:pt x="677545" y="165734"/>
                </a:lnTo>
                <a:lnTo>
                  <a:pt x="727075" y="176529"/>
                </a:lnTo>
                <a:lnTo>
                  <a:pt x="728345" y="170179"/>
                </a:lnTo>
                <a:lnTo>
                  <a:pt x="678815" y="160019"/>
                </a:lnTo>
                <a:close/>
              </a:path>
              <a:path w="914400" h="216534">
                <a:moveTo>
                  <a:pt x="654050" y="154304"/>
                </a:moveTo>
                <a:lnTo>
                  <a:pt x="652780" y="160654"/>
                </a:lnTo>
                <a:lnTo>
                  <a:pt x="658495" y="161924"/>
                </a:lnTo>
                <a:lnTo>
                  <a:pt x="659765" y="155574"/>
                </a:lnTo>
                <a:lnTo>
                  <a:pt x="654050" y="154304"/>
                </a:lnTo>
                <a:close/>
              </a:path>
              <a:path w="914400" h="216534">
                <a:moveTo>
                  <a:pt x="585470" y="139699"/>
                </a:moveTo>
                <a:lnTo>
                  <a:pt x="584200" y="146049"/>
                </a:lnTo>
                <a:lnTo>
                  <a:pt x="633730" y="156844"/>
                </a:lnTo>
                <a:lnTo>
                  <a:pt x="635000" y="150494"/>
                </a:lnTo>
                <a:lnTo>
                  <a:pt x="585470" y="139699"/>
                </a:lnTo>
                <a:close/>
              </a:path>
              <a:path w="914400" h="216534">
                <a:moveTo>
                  <a:pt x="560705" y="134619"/>
                </a:moveTo>
                <a:lnTo>
                  <a:pt x="559435" y="140969"/>
                </a:lnTo>
                <a:lnTo>
                  <a:pt x="565785" y="142239"/>
                </a:lnTo>
                <a:lnTo>
                  <a:pt x="567055" y="135889"/>
                </a:lnTo>
                <a:lnTo>
                  <a:pt x="560705" y="134619"/>
                </a:lnTo>
                <a:close/>
              </a:path>
              <a:path w="914400" h="216534">
                <a:moveTo>
                  <a:pt x="492125" y="120014"/>
                </a:moveTo>
                <a:lnTo>
                  <a:pt x="490855" y="126364"/>
                </a:lnTo>
                <a:lnTo>
                  <a:pt x="541020" y="136524"/>
                </a:lnTo>
                <a:lnTo>
                  <a:pt x="542290" y="130809"/>
                </a:lnTo>
                <a:lnTo>
                  <a:pt x="492125" y="120014"/>
                </a:lnTo>
                <a:close/>
              </a:path>
              <a:path w="914400" h="216534">
                <a:moveTo>
                  <a:pt x="467360" y="114934"/>
                </a:moveTo>
                <a:lnTo>
                  <a:pt x="466090" y="120649"/>
                </a:lnTo>
                <a:lnTo>
                  <a:pt x="472440" y="121919"/>
                </a:lnTo>
                <a:lnTo>
                  <a:pt x="473710" y="116204"/>
                </a:lnTo>
                <a:lnTo>
                  <a:pt x="467360" y="114934"/>
                </a:lnTo>
                <a:close/>
              </a:path>
              <a:path w="914400" h="216534">
                <a:moveTo>
                  <a:pt x="399415" y="100329"/>
                </a:moveTo>
                <a:lnTo>
                  <a:pt x="398145" y="106044"/>
                </a:lnTo>
                <a:lnTo>
                  <a:pt x="447675" y="116839"/>
                </a:lnTo>
                <a:lnTo>
                  <a:pt x="448945" y="110489"/>
                </a:lnTo>
                <a:lnTo>
                  <a:pt x="399415" y="100329"/>
                </a:lnTo>
                <a:close/>
              </a:path>
              <a:path w="914400" h="216534">
                <a:moveTo>
                  <a:pt x="374650" y="94614"/>
                </a:moveTo>
                <a:lnTo>
                  <a:pt x="372745" y="100964"/>
                </a:lnTo>
                <a:lnTo>
                  <a:pt x="379095" y="102234"/>
                </a:lnTo>
                <a:lnTo>
                  <a:pt x="380365" y="95884"/>
                </a:lnTo>
                <a:lnTo>
                  <a:pt x="374650" y="94614"/>
                </a:lnTo>
                <a:close/>
              </a:path>
              <a:path w="914400" h="216534">
                <a:moveTo>
                  <a:pt x="306070" y="80009"/>
                </a:moveTo>
                <a:lnTo>
                  <a:pt x="304800" y="86359"/>
                </a:lnTo>
                <a:lnTo>
                  <a:pt x="354330" y="97154"/>
                </a:lnTo>
                <a:lnTo>
                  <a:pt x="355600" y="90804"/>
                </a:lnTo>
                <a:lnTo>
                  <a:pt x="306070" y="80009"/>
                </a:lnTo>
                <a:close/>
              </a:path>
              <a:path w="914400" h="216534">
                <a:moveTo>
                  <a:pt x="281305" y="74929"/>
                </a:moveTo>
                <a:lnTo>
                  <a:pt x="280035" y="81279"/>
                </a:lnTo>
                <a:lnTo>
                  <a:pt x="286385" y="82549"/>
                </a:lnTo>
                <a:lnTo>
                  <a:pt x="287655" y="76199"/>
                </a:lnTo>
                <a:lnTo>
                  <a:pt x="281305" y="74929"/>
                </a:lnTo>
                <a:close/>
              </a:path>
              <a:path w="914400" h="216534">
                <a:moveTo>
                  <a:pt x="212725" y="60324"/>
                </a:moveTo>
                <a:lnTo>
                  <a:pt x="211455" y="66674"/>
                </a:lnTo>
                <a:lnTo>
                  <a:pt x="260985" y="76834"/>
                </a:lnTo>
                <a:lnTo>
                  <a:pt x="262890" y="71119"/>
                </a:lnTo>
                <a:lnTo>
                  <a:pt x="212725" y="60324"/>
                </a:lnTo>
                <a:close/>
              </a:path>
              <a:path w="914400" h="216534">
                <a:moveTo>
                  <a:pt x="187960" y="55244"/>
                </a:moveTo>
                <a:lnTo>
                  <a:pt x="186690" y="60959"/>
                </a:lnTo>
                <a:lnTo>
                  <a:pt x="193040" y="62229"/>
                </a:lnTo>
                <a:lnTo>
                  <a:pt x="194310" y="56514"/>
                </a:lnTo>
                <a:lnTo>
                  <a:pt x="187960" y="55244"/>
                </a:lnTo>
                <a:close/>
              </a:path>
              <a:path w="914400" h="216534">
                <a:moveTo>
                  <a:pt x="120015" y="40639"/>
                </a:moveTo>
                <a:lnTo>
                  <a:pt x="118745" y="46354"/>
                </a:lnTo>
                <a:lnTo>
                  <a:pt x="168275" y="57149"/>
                </a:lnTo>
                <a:lnTo>
                  <a:pt x="169545" y="50799"/>
                </a:lnTo>
                <a:lnTo>
                  <a:pt x="120015" y="40639"/>
                </a:lnTo>
                <a:close/>
              </a:path>
              <a:path w="914400" h="216534">
                <a:moveTo>
                  <a:pt x="95250" y="34924"/>
                </a:moveTo>
                <a:lnTo>
                  <a:pt x="93345" y="41274"/>
                </a:lnTo>
                <a:lnTo>
                  <a:pt x="99695" y="42544"/>
                </a:lnTo>
                <a:lnTo>
                  <a:pt x="100965" y="36194"/>
                </a:lnTo>
                <a:lnTo>
                  <a:pt x="95250" y="34924"/>
                </a:lnTo>
                <a:close/>
              </a:path>
              <a:path w="914400" h="216534">
                <a:moveTo>
                  <a:pt x="68580" y="0"/>
                </a:moveTo>
                <a:lnTo>
                  <a:pt x="0" y="17779"/>
                </a:lnTo>
                <a:lnTo>
                  <a:pt x="55245" y="62229"/>
                </a:lnTo>
                <a:lnTo>
                  <a:pt x="60960" y="34289"/>
                </a:lnTo>
                <a:lnTo>
                  <a:pt x="54610" y="33019"/>
                </a:lnTo>
                <a:lnTo>
                  <a:pt x="56515" y="26669"/>
                </a:lnTo>
                <a:lnTo>
                  <a:pt x="62865" y="26669"/>
                </a:lnTo>
                <a:lnTo>
                  <a:pt x="68580" y="0"/>
                </a:lnTo>
                <a:close/>
              </a:path>
              <a:path w="914400" h="216534">
                <a:moveTo>
                  <a:pt x="62230" y="27939"/>
                </a:moveTo>
                <a:lnTo>
                  <a:pt x="60960" y="34289"/>
                </a:lnTo>
                <a:lnTo>
                  <a:pt x="74930" y="37464"/>
                </a:lnTo>
                <a:lnTo>
                  <a:pt x="76200" y="31114"/>
                </a:lnTo>
                <a:lnTo>
                  <a:pt x="62230" y="27939"/>
                </a:lnTo>
                <a:close/>
              </a:path>
              <a:path w="914400" h="216534">
                <a:moveTo>
                  <a:pt x="56515" y="26669"/>
                </a:moveTo>
                <a:lnTo>
                  <a:pt x="54610" y="33019"/>
                </a:lnTo>
                <a:lnTo>
                  <a:pt x="60960" y="34289"/>
                </a:lnTo>
                <a:lnTo>
                  <a:pt x="62230" y="27939"/>
                </a:lnTo>
                <a:lnTo>
                  <a:pt x="56515" y="26669"/>
                </a:lnTo>
                <a:close/>
              </a:path>
              <a:path w="914400" h="216534">
                <a:moveTo>
                  <a:pt x="62865" y="26669"/>
                </a:moveTo>
                <a:lnTo>
                  <a:pt x="56515" y="26669"/>
                </a:lnTo>
                <a:lnTo>
                  <a:pt x="62230" y="27939"/>
                </a:lnTo>
                <a:lnTo>
                  <a:pt x="62865" y="26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3" name="object 36"/>
          <p:cNvSpPr/>
          <p:nvPr/>
        </p:nvSpPr>
        <p:spPr>
          <a:xfrm>
            <a:off x="3809027" y="2230854"/>
            <a:ext cx="539114" cy="6038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4" name="object 37"/>
          <p:cNvSpPr/>
          <p:nvPr/>
        </p:nvSpPr>
        <p:spPr>
          <a:xfrm>
            <a:off x="3805852" y="2227679"/>
            <a:ext cx="545465" cy="610235"/>
          </a:xfrm>
          <a:custGeom>
            <a:avLst/>
            <a:gdLst/>
            <a:ahLst/>
            <a:cxnLst/>
            <a:rect l="l" t="t" r="r" b="b"/>
            <a:pathLst>
              <a:path w="545464" h="610234">
                <a:moveTo>
                  <a:pt x="0" y="610235"/>
                </a:moveTo>
                <a:lnTo>
                  <a:pt x="545464" y="610235"/>
                </a:lnTo>
                <a:lnTo>
                  <a:pt x="545464" y="0"/>
                </a:lnTo>
                <a:lnTo>
                  <a:pt x="0" y="0"/>
                </a:lnTo>
                <a:lnTo>
                  <a:pt x="0" y="61023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5" name="object 38"/>
          <p:cNvSpPr/>
          <p:nvPr/>
        </p:nvSpPr>
        <p:spPr>
          <a:xfrm>
            <a:off x="2690157" y="1926054"/>
            <a:ext cx="1120140" cy="577215"/>
          </a:xfrm>
          <a:custGeom>
            <a:avLst/>
            <a:gdLst/>
            <a:ahLst/>
            <a:cxnLst/>
            <a:rect l="l" t="t" r="r" b="b"/>
            <a:pathLst>
              <a:path w="1120139" h="577215">
                <a:moveTo>
                  <a:pt x="57785" y="26035"/>
                </a:moveTo>
                <a:lnTo>
                  <a:pt x="55245" y="31750"/>
                </a:lnTo>
                <a:lnTo>
                  <a:pt x="1117600" y="577215"/>
                </a:lnTo>
                <a:lnTo>
                  <a:pt x="1120140" y="571500"/>
                </a:lnTo>
                <a:lnTo>
                  <a:pt x="57785" y="26035"/>
                </a:lnTo>
                <a:close/>
              </a:path>
              <a:path w="1120139" h="577215">
                <a:moveTo>
                  <a:pt x="0" y="0"/>
                </a:moveTo>
                <a:lnTo>
                  <a:pt x="41910" y="57150"/>
                </a:lnTo>
                <a:lnTo>
                  <a:pt x="55245" y="31750"/>
                </a:lnTo>
                <a:lnTo>
                  <a:pt x="49530" y="29210"/>
                </a:lnTo>
                <a:lnTo>
                  <a:pt x="52070" y="23495"/>
                </a:lnTo>
                <a:lnTo>
                  <a:pt x="59690" y="23495"/>
                </a:lnTo>
                <a:lnTo>
                  <a:pt x="71120" y="635"/>
                </a:lnTo>
                <a:lnTo>
                  <a:pt x="0" y="0"/>
                </a:lnTo>
                <a:close/>
              </a:path>
              <a:path w="1120139" h="577215">
                <a:moveTo>
                  <a:pt x="52070" y="23495"/>
                </a:moveTo>
                <a:lnTo>
                  <a:pt x="49530" y="29210"/>
                </a:lnTo>
                <a:lnTo>
                  <a:pt x="55245" y="31750"/>
                </a:lnTo>
                <a:lnTo>
                  <a:pt x="57785" y="26035"/>
                </a:lnTo>
                <a:lnTo>
                  <a:pt x="52070" y="23495"/>
                </a:lnTo>
                <a:close/>
              </a:path>
              <a:path w="1120139" h="577215">
                <a:moveTo>
                  <a:pt x="59690" y="23495"/>
                </a:moveTo>
                <a:lnTo>
                  <a:pt x="52070" y="23495"/>
                </a:lnTo>
                <a:lnTo>
                  <a:pt x="57785" y="26035"/>
                </a:lnTo>
                <a:lnTo>
                  <a:pt x="59690" y="2349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7" name="object 40"/>
          <p:cNvSpPr txBox="1"/>
          <p:nvPr/>
        </p:nvSpPr>
        <p:spPr>
          <a:xfrm>
            <a:off x="1535980" y="292294"/>
            <a:ext cx="18307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6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0" cap="none" spc="-5" normalizeH="0" baseline="0" noProof="0" dirty="0">
                <a:ln>
                  <a:noFill/>
                </a:ln>
                <a:solidFill>
                  <a:srgbClr val="7C2981"/>
                </a:solidFill>
                <a:effectLst/>
                <a:uLnTx/>
                <a:uFillTx/>
                <a:latin typeface="Georgia"/>
                <a:cs typeface="Georgia"/>
              </a:rPr>
              <a:t>Сложность да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7C2981"/>
                </a:solidFill>
                <a:effectLst/>
                <a:uLnTx/>
                <a:uFillTx/>
                <a:latin typeface="Georgia"/>
                <a:cs typeface="Georgia"/>
              </a:rPr>
              <a:t>н</a:t>
            </a:r>
            <a:r>
              <a:rPr kumimoji="0" sz="1400" b="1" i="0" u="none" strike="noStrike" kern="0" cap="none" spc="-5" normalizeH="0" baseline="0" noProof="0" dirty="0">
                <a:ln>
                  <a:noFill/>
                </a:ln>
                <a:solidFill>
                  <a:srgbClr val="7C2981"/>
                </a:solidFill>
                <a:effectLst/>
                <a:uLnTx/>
                <a:uFillTx/>
                <a:latin typeface="Georgia"/>
                <a:cs typeface="Georgia"/>
              </a:rPr>
              <a:t>ных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cs typeface="Georgia"/>
            </a:endParaRPr>
          </a:p>
        </p:txBody>
      </p:sp>
      <p:sp>
        <p:nvSpPr>
          <p:cNvPr id="38" name="object 41"/>
          <p:cNvSpPr txBox="1"/>
          <p:nvPr/>
        </p:nvSpPr>
        <p:spPr>
          <a:xfrm>
            <a:off x="3363510" y="3103301"/>
            <a:ext cx="30416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0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Georgia"/>
                <a:cs typeface="Georgia"/>
              </a:rPr>
              <a:t>Совет</a:t>
            </a:r>
            <a:endParaRPr kumimoji="0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cs typeface="Georgia"/>
            </a:endParaRPr>
          </a:p>
        </p:txBody>
      </p:sp>
      <p:sp>
        <p:nvSpPr>
          <p:cNvPr id="39" name="object 42"/>
          <p:cNvSpPr txBox="1"/>
          <p:nvPr/>
        </p:nvSpPr>
        <p:spPr>
          <a:xfrm>
            <a:off x="2543598" y="3037007"/>
            <a:ext cx="32385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0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Georgia"/>
                <a:cs typeface="Georgia"/>
              </a:rPr>
              <a:t>С</a:t>
            </a:r>
            <a:r>
              <a:rPr kumimoji="0" sz="900" b="0" i="0" u="none" strike="noStrike" kern="0" cap="none" spc="-5" normalizeH="0" baseline="0" noProof="0" dirty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Georgia"/>
                <a:cs typeface="Georgia"/>
              </a:rPr>
              <a:t>л</a:t>
            </a:r>
            <a:r>
              <a: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Georgia"/>
                <a:cs typeface="Georgia"/>
              </a:rPr>
              <a:t>ухи</a:t>
            </a:r>
            <a:endParaRPr kumimoji="0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cs typeface="Georgia"/>
            </a:endParaRPr>
          </a:p>
        </p:txBody>
      </p:sp>
      <p:sp>
        <p:nvSpPr>
          <p:cNvPr id="40" name="object 43"/>
          <p:cNvSpPr txBox="1"/>
          <p:nvPr/>
        </p:nvSpPr>
        <p:spPr>
          <a:xfrm>
            <a:off x="1332527" y="3127684"/>
            <a:ext cx="71247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0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Georgia"/>
                <a:cs typeface="Georgia"/>
              </a:rPr>
              <a:t>Обсуждение</a:t>
            </a:r>
            <a:endParaRPr kumimoji="0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5418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/>
          <p:cNvSpPr txBox="1"/>
          <p:nvPr/>
        </p:nvSpPr>
        <p:spPr>
          <a:xfrm>
            <a:off x="0" y="497028"/>
            <a:ext cx="4940300" cy="2704074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906144" marR="252095" algn="ctr" defTabSz="914400">
              <a:lnSpc>
                <a:spcPct val="96000"/>
              </a:lnSpc>
            </a:pPr>
            <a:r>
              <a:rPr lang="ru-RU" sz="1400" b="1" spc="-5" dirty="0">
                <a:solidFill>
                  <a:srgbClr val="7C2981"/>
                </a:solidFill>
                <a:latin typeface="Georgia"/>
                <a:cs typeface="Georgia"/>
              </a:rPr>
              <a:t>В</a:t>
            </a:r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аши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 основ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н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ые теоре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т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ич</a:t>
            </a:r>
            <a:r>
              <a:rPr sz="1400" b="1" spc="-10" dirty="0">
                <a:solidFill>
                  <a:srgbClr val="7C2981"/>
                </a:solidFill>
                <a:latin typeface="Georgia"/>
                <a:cs typeface="Georgia"/>
              </a:rPr>
              <a:t>е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с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кие взгляды на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прин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я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тие</a:t>
            </a:r>
            <a:r>
              <a:rPr sz="1400" b="1" spc="5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важных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решен</a:t>
            </a:r>
            <a:r>
              <a:rPr sz="1400" b="1" dirty="0" err="1">
                <a:solidFill>
                  <a:srgbClr val="7C2981"/>
                </a:solidFill>
                <a:latin typeface="Georgia"/>
                <a:cs typeface="Georgia"/>
              </a:rPr>
              <a:t>и</a:t>
            </a:r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й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501015" defTabSz="914400">
              <a:lnSpc>
                <a:spcPts val="1360"/>
              </a:lnSpc>
            </a:pPr>
            <a:endParaRPr lang="ru-RU" sz="12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501015" defTabSz="914400">
              <a:lnSpc>
                <a:spcPts val="1360"/>
              </a:lnSpc>
            </a:pPr>
            <a:r>
              <a:rPr sz="1200" dirty="0" err="1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1200" spc="-5" dirty="0" err="1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1200" dirty="0" err="1">
                <a:solidFill>
                  <a:prstClr val="black"/>
                </a:solidFill>
                <a:latin typeface="Georgia"/>
                <a:cs typeface="Georgia"/>
              </a:rPr>
              <a:t>вер</a:t>
            </a:r>
            <a:r>
              <a:rPr sz="1200" spc="-5" dirty="0" err="1">
                <a:solidFill>
                  <a:prstClr val="black"/>
                </a:solidFill>
                <a:latin typeface="Georgia"/>
                <a:cs typeface="Georgia"/>
              </a:rPr>
              <a:t>ж</a:t>
            </a:r>
            <a:r>
              <a:rPr sz="1200" dirty="0" err="1">
                <a:solidFill>
                  <a:prstClr val="black"/>
                </a:solidFill>
                <a:latin typeface="Georgia"/>
                <a:cs typeface="Georgia"/>
              </a:rPr>
              <a:t>дение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 1: Ес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л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и много анализировать, мо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ж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но</a:t>
            </a:r>
          </a:p>
          <a:p>
            <a:pPr marL="501015" marR="718820" defTabSz="914400">
              <a:lnSpc>
                <a:spcPts val="1400"/>
              </a:lnSpc>
              <a:spcBef>
                <a:spcPts val="60"/>
              </a:spcBef>
            </a:pP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«забл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диться в дебрях» и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опуст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ть более важные последств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я решений</a:t>
            </a:r>
          </a:p>
          <a:p>
            <a:pPr marL="486409" defTabSz="914400">
              <a:spcBef>
                <a:spcPts val="1065"/>
              </a:spcBef>
            </a:pPr>
            <a:r>
              <a:rPr sz="1200" dirty="0">
                <a:solidFill>
                  <a:srgbClr val="FF0000"/>
                </a:solidFill>
                <a:latin typeface="Georgia"/>
                <a:cs typeface="Georgia"/>
              </a:rPr>
              <a:t>Инту</a:t>
            </a:r>
            <a:r>
              <a:rPr sz="1200" spc="-10" dirty="0">
                <a:solidFill>
                  <a:srgbClr val="FF0000"/>
                </a:solidFill>
                <a:latin typeface="Georgia"/>
                <a:cs typeface="Georgia"/>
              </a:rPr>
              <a:t>и</a:t>
            </a:r>
            <a:r>
              <a:rPr sz="1200" dirty="0">
                <a:solidFill>
                  <a:srgbClr val="FF0000"/>
                </a:solidFill>
                <a:latin typeface="Georgia"/>
                <a:cs typeface="Georgia"/>
              </a:rPr>
              <a:t>ция, нутро, эмоция... </a:t>
            </a:r>
            <a:r>
              <a:rPr sz="1200" b="1" dirty="0">
                <a:solidFill>
                  <a:srgbClr val="FF0000"/>
                </a:solidFill>
                <a:latin typeface="Georgia"/>
                <a:cs typeface="Georgia"/>
              </a:rPr>
              <a:t>СИСТЕМА 1</a:t>
            </a:r>
            <a:endParaRPr sz="1200" dirty="0">
              <a:solidFill>
                <a:prstClr val="black"/>
              </a:solidFill>
              <a:latin typeface="Georgia"/>
              <a:cs typeface="Georgia"/>
            </a:endParaRPr>
          </a:p>
          <a:p>
            <a:pPr defTabSz="914400">
              <a:spcBef>
                <a:spcPts val="10"/>
              </a:spcBef>
            </a:pPr>
            <a:endParaRPr sz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01015" marR="282575" defTabSz="914400">
              <a:lnSpc>
                <a:spcPts val="1390"/>
              </a:lnSpc>
            </a:pP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вер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ж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дение 2: Тщ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тельный, ст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огий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ан</a:t>
            </a:r>
            <a:r>
              <a:rPr sz="1200" spc="5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лиз с 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асчетами крайне важен для 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ринят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я хороших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решени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й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, так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как </a:t>
            </a:r>
            <a:r>
              <a:rPr sz="1200" dirty="0" err="1">
                <a:solidFill>
                  <a:prstClr val="black"/>
                </a:solidFill>
                <a:latin typeface="Georgia"/>
                <a:cs typeface="Georgia"/>
              </a:rPr>
              <a:t>помогает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200" dirty="0" err="1">
                <a:solidFill>
                  <a:prstClr val="black"/>
                </a:solidFill>
                <a:latin typeface="Georgia"/>
                <a:cs typeface="Georgia"/>
              </a:rPr>
              <a:t>избежать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 п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одводных камней</a:t>
            </a:r>
            <a:r>
              <a:rPr sz="1200" spc="-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ненадежной инт</a:t>
            </a:r>
            <a:r>
              <a:rPr sz="1200" spc="-5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1200" dirty="0">
                <a:solidFill>
                  <a:prstClr val="black"/>
                </a:solidFill>
                <a:latin typeface="Georgia"/>
                <a:cs typeface="Georgia"/>
              </a:rPr>
              <a:t>иции</a:t>
            </a:r>
          </a:p>
          <a:p>
            <a:pPr defTabSz="914400">
              <a:spcBef>
                <a:spcPts val="3"/>
              </a:spcBef>
            </a:pPr>
            <a:endParaRPr sz="9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55930" defTabSz="914400"/>
            <a:r>
              <a:rPr sz="1200" dirty="0">
                <a:solidFill>
                  <a:srgbClr val="FF0000"/>
                </a:solidFill>
                <a:latin typeface="Georgia"/>
                <a:cs typeface="Georgia"/>
              </a:rPr>
              <a:t>Рациональное мыш</a:t>
            </a:r>
            <a:r>
              <a:rPr sz="1200" spc="-5" dirty="0">
                <a:solidFill>
                  <a:srgbClr val="FF0000"/>
                </a:solidFill>
                <a:latin typeface="Georgia"/>
                <a:cs typeface="Georgia"/>
              </a:rPr>
              <a:t>л</a:t>
            </a:r>
            <a:r>
              <a:rPr sz="1200" dirty="0">
                <a:solidFill>
                  <a:srgbClr val="FF0000"/>
                </a:solidFill>
                <a:latin typeface="Georgia"/>
                <a:cs typeface="Georgia"/>
              </a:rPr>
              <a:t>ение, ана</a:t>
            </a:r>
            <a:r>
              <a:rPr sz="1200" spc="-5" dirty="0">
                <a:solidFill>
                  <a:srgbClr val="FF0000"/>
                </a:solidFill>
                <a:latin typeface="Georgia"/>
                <a:cs typeface="Georgia"/>
              </a:rPr>
              <a:t>л</a:t>
            </a:r>
            <a:r>
              <a:rPr sz="1200" dirty="0">
                <a:solidFill>
                  <a:srgbClr val="FF0000"/>
                </a:solidFill>
                <a:latin typeface="Georgia"/>
                <a:cs typeface="Georgia"/>
              </a:rPr>
              <a:t>из... </a:t>
            </a:r>
            <a:r>
              <a:rPr sz="1200" b="1" dirty="0">
                <a:solidFill>
                  <a:srgbClr val="FF0000"/>
                </a:solidFill>
                <a:latin typeface="Georgia"/>
                <a:cs typeface="Georgia"/>
              </a:rPr>
              <a:t>СИСТЕМА 2</a:t>
            </a:r>
            <a:endParaRPr sz="12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3" name="object 7"/>
          <p:cNvSpPr/>
          <p:nvPr/>
        </p:nvSpPr>
        <p:spPr>
          <a:xfrm>
            <a:off x="207307" y="226160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6765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/>
          <p:nvPr/>
        </p:nvSpPr>
        <p:spPr>
          <a:xfrm>
            <a:off x="-3175" y="380881"/>
            <a:ext cx="4940300" cy="2705869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R="60960" algn="ctr" defTabSz="914400"/>
            <a:r>
              <a:rPr sz="1600" b="1" dirty="0">
                <a:solidFill>
                  <a:srgbClr val="7C2981"/>
                </a:solidFill>
                <a:latin typeface="Georgia"/>
                <a:cs typeface="Georgia"/>
              </a:rPr>
              <a:t>...</a:t>
            </a:r>
            <a:r>
              <a:rPr sz="1600" b="1" spc="-10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7C2981"/>
                </a:solidFill>
                <a:latin typeface="Georgia"/>
                <a:cs typeface="Georgia"/>
              </a:rPr>
              <a:t>и </a:t>
            </a:r>
            <a:r>
              <a:rPr sz="1600" b="1" spc="5" dirty="0">
                <a:solidFill>
                  <a:srgbClr val="7C2981"/>
                </a:solidFill>
                <a:latin typeface="Georgia"/>
                <a:cs typeface="Georgia"/>
              </a:rPr>
              <a:t>п</a:t>
            </a:r>
            <a:r>
              <a:rPr sz="1600" b="1" dirty="0">
                <a:solidFill>
                  <a:srgbClr val="7C2981"/>
                </a:solidFill>
                <a:latin typeface="Georgia"/>
                <a:cs typeface="Georgia"/>
              </a:rPr>
              <a:t>об</a:t>
            </a:r>
            <a:r>
              <a:rPr sz="1600" b="1" spc="5" dirty="0">
                <a:solidFill>
                  <a:srgbClr val="7C2981"/>
                </a:solidFill>
                <a:latin typeface="Georgia"/>
                <a:cs typeface="Georgia"/>
              </a:rPr>
              <a:t>е</a:t>
            </a:r>
            <a:r>
              <a:rPr sz="1600" b="1" dirty="0">
                <a:solidFill>
                  <a:srgbClr val="7C2981"/>
                </a:solidFill>
                <a:latin typeface="Georgia"/>
                <a:cs typeface="Georgia"/>
              </a:rPr>
              <a:t>ждае</a:t>
            </a:r>
            <a:r>
              <a:rPr sz="1600" b="1" spc="-10" dirty="0">
                <a:solidFill>
                  <a:srgbClr val="7C2981"/>
                </a:solidFill>
                <a:latin typeface="Georgia"/>
                <a:cs typeface="Georgia"/>
              </a:rPr>
              <a:t>т</a:t>
            </a:r>
            <a:r>
              <a:rPr sz="1600" b="1" dirty="0">
                <a:solidFill>
                  <a:srgbClr val="7C2981"/>
                </a:solidFill>
                <a:latin typeface="Georgia"/>
                <a:cs typeface="Georgia"/>
              </a:rPr>
              <a:t>?</a:t>
            </a:r>
            <a:endParaRPr sz="1600" dirty="0">
              <a:solidFill>
                <a:prstClr val="black"/>
              </a:solidFill>
              <a:latin typeface="Georgia"/>
              <a:cs typeface="Georgia"/>
            </a:endParaRPr>
          </a:p>
          <a:p>
            <a:pPr defTabSz="914400"/>
            <a:endParaRPr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914400">
              <a:spcBef>
                <a:spcPts val="25"/>
              </a:spcBef>
            </a:pPr>
            <a:endParaRPr sz="19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14400"/>
            <a:r>
              <a:rPr sz="2400" dirty="0">
                <a:solidFill>
                  <a:prstClr val="black"/>
                </a:solidFill>
                <a:latin typeface="Georgia"/>
                <a:cs typeface="Georgia"/>
              </a:rPr>
              <a:t>СИСТЕМА 1!!!</a:t>
            </a:r>
          </a:p>
          <a:p>
            <a:pPr marL="83185" algn="ctr" defTabSz="914400">
              <a:spcBef>
                <a:spcPts val="395"/>
              </a:spcBef>
            </a:pP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(ес</a:t>
            </a:r>
            <a:r>
              <a:rPr sz="700" spc="-10" dirty="0">
                <a:solidFill>
                  <a:srgbClr val="BEBEBE"/>
                </a:solidFill>
                <a:latin typeface="Georgia"/>
                <a:cs typeface="Georgia"/>
              </a:rPr>
              <a:t>л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и си</a:t>
            </a:r>
            <a:r>
              <a:rPr sz="700" spc="-10" dirty="0">
                <a:solidFill>
                  <a:srgbClr val="BEBEBE"/>
                </a:solidFill>
                <a:latin typeface="Georgia"/>
                <a:cs typeface="Georgia"/>
              </a:rPr>
              <a:t>т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уа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ц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ия 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д</a:t>
            </a:r>
            <a:r>
              <a:rPr sz="700" spc="-10" dirty="0">
                <a:solidFill>
                  <a:srgbClr val="BEBEBE"/>
                </a:solidFill>
                <a:latin typeface="Georgia"/>
                <a:cs typeface="Georgia"/>
              </a:rPr>
              <a:t>о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стат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о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чно </a:t>
            </a:r>
            <a:r>
              <a:rPr sz="700" i="1" dirty="0">
                <a:solidFill>
                  <a:srgbClr val="BEBEBE"/>
                </a:solidFill>
                <a:latin typeface="Georgia"/>
                <a:cs typeface="Georgia"/>
              </a:rPr>
              <a:t>тип</a:t>
            </a:r>
            <a:r>
              <a:rPr sz="700" i="1" spc="-5" dirty="0">
                <a:solidFill>
                  <a:srgbClr val="BEBEBE"/>
                </a:solidFill>
                <a:latin typeface="Georgia"/>
                <a:cs typeface="Georgia"/>
              </a:rPr>
              <a:t>ич</a:t>
            </a:r>
            <a:r>
              <a:rPr sz="700" i="1" dirty="0">
                <a:solidFill>
                  <a:srgbClr val="BEBEBE"/>
                </a:solidFill>
                <a:latin typeface="Georgia"/>
                <a:cs typeface="Georgia"/>
              </a:rPr>
              <a:t>н</a:t>
            </a:r>
            <a:r>
              <a:rPr sz="700" i="1" spc="-5" dirty="0">
                <a:solidFill>
                  <a:srgbClr val="BEBEBE"/>
                </a:solidFill>
                <a:latin typeface="Georgia"/>
                <a:cs typeface="Georgia"/>
              </a:rPr>
              <a:t>ая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, </a:t>
            </a:r>
            <a:r>
              <a:rPr lang="ru-RU" sz="700" dirty="0">
                <a:solidFill>
                  <a:srgbClr val="BEBEBE"/>
                </a:solidFill>
                <a:latin typeface="Georgia"/>
                <a:cs typeface="Georgia"/>
              </a:rPr>
              <a:t>то </a:t>
            </a:r>
            <a:r>
              <a:rPr sz="700" spc="-10" dirty="0" err="1">
                <a:solidFill>
                  <a:srgbClr val="BEBEBE"/>
                </a:solidFill>
                <a:latin typeface="Georgia"/>
                <a:cs typeface="Georgia"/>
              </a:rPr>
              <a:t>р</a:t>
            </a:r>
            <a:r>
              <a:rPr sz="700" dirty="0" err="1">
                <a:solidFill>
                  <a:srgbClr val="BEBEBE"/>
                </a:solidFill>
                <a:latin typeface="Georgia"/>
                <a:cs typeface="Georgia"/>
              </a:rPr>
              <a:t>еше</a:t>
            </a:r>
            <a:r>
              <a:rPr sz="700" spc="-10" dirty="0" err="1">
                <a:solidFill>
                  <a:srgbClr val="BEBEBE"/>
                </a:solidFill>
                <a:latin typeface="Georgia"/>
                <a:cs typeface="Georgia"/>
              </a:rPr>
              <a:t>н</a:t>
            </a:r>
            <a:r>
              <a:rPr sz="700" dirty="0" err="1">
                <a:solidFill>
                  <a:srgbClr val="BEBEBE"/>
                </a:solidFill>
                <a:latin typeface="Georgia"/>
                <a:cs typeface="Georgia"/>
              </a:rPr>
              <a:t>ия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пр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ин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и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ма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ю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тся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 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а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в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том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а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ти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ч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ес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к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и</a:t>
            </a:r>
            <a:r>
              <a:rPr sz="700" spc="10" dirty="0">
                <a:solidFill>
                  <a:srgbClr val="BEBEBE"/>
                </a:solidFill>
                <a:latin typeface="Georgia"/>
                <a:cs typeface="Georgia"/>
              </a:rPr>
              <a:t> 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-</a:t>
            </a:r>
            <a:r>
              <a:rPr sz="700" spc="-10" dirty="0">
                <a:solidFill>
                  <a:srgbClr val="BEBEBE"/>
                </a:solidFill>
                <a:latin typeface="Georgia"/>
                <a:cs typeface="Georgia"/>
              </a:rPr>
              <a:t> </a:t>
            </a:r>
            <a:r>
              <a:rPr lang="ru-RU" sz="700" dirty="0">
                <a:solidFill>
                  <a:srgbClr val="BEBEBE"/>
                </a:solidFill>
                <a:latin typeface="Georgia"/>
                <a:cs typeface="Georgia"/>
              </a:rPr>
              <a:t>В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ы 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д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а</a:t>
            </a:r>
            <a:r>
              <a:rPr sz="700" spc="-10" dirty="0">
                <a:solidFill>
                  <a:srgbClr val="BEBEBE"/>
                </a:solidFill>
                <a:latin typeface="Georgia"/>
                <a:cs typeface="Georgia"/>
              </a:rPr>
              <a:t>ж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е 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н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е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 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осо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з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наете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 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это</a:t>
            </a:r>
            <a:r>
              <a:rPr sz="700" spc="-5" dirty="0">
                <a:solidFill>
                  <a:srgbClr val="BEBEBE"/>
                </a:solidFill>
                <a:latin typeface="Georgia"/>
                <a:cs typeface="Georgia"/>
              </a:rPr>
              <a:t>г</a:t>
            </a:r>
            <a:r>
              <a:rPr sz="700" dirty="0">
                <a:solidFill>
                  <a:srgbClr val="BEBEBE"/>
                </a:solidFill>
                <a:latin typeface="Georgia"/>
                <a:cs typeface="Georgia"/>
              </a:rPr>
              <a:t>о)</a:t>
            </a:r>
            <a:endParaRPr sz="700" dirty="0">
              <a:solidFill>
                <a:prstClr val="black"/>
              </a:solidFill>
              <a:latin typeface="Georgia"/>
              <a:cs typeface="Georgia"/>
            </a:endParaRPr>
          </a:p>
          <a:p>
            <a:pPr defTabSz="914400"/>
            <a:endParaRPr sz="7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914400"/>
            <a:endParaRPr sz="7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914400"/>
            <a:endParaRPr sz="7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914400"/>
            <a:endParaRPr sz="7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914400"/>
            <a:endParaRPr sz="7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914400"/>
            <a:endParaRPr sz="7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914400">
              <a:spcBef>
                <a:spcPts val="44"/>
              </a:spcBef>
            </a:pPr>
            <a:endParaRPr sz="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18920" marR="1510030" algn="ctr" defTabSz="914400">
              <a:lnSpc>
                <a:spcPts val="1639"/>
              </a:lnSpc>
            </a:pPr>
            <a:r>
              <a:rPr sz="1400" spc="-5" dirty="0">
                <a:solidFill>
                  <a:prstClr val="black"/>
                </a:solidFill>
                <a:latin typeface="Georgia"/>
                <a:cs typeface="Georgia"/>
              </a:rPr>
              <a:t>Но это</a:t>
            </a:r>
            <a:r>
              <a:rPr sz="14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Georgia"/>
                <a:cs typeface="Georgia"/>
              </a:rPr>
              <a:t>не пана</a:t>
            </a:r>
            <a:r>
              <a:rPr sz="1400" spc="-15" dirty="0">
                <a:solidFill>
                  <a:prstClr val="black"/>
                </a:solidFill>
                <a:latin typeface="Georgia"/>
                <a:cs typeface="Georgia"/>
              </a:rPr>
              <a:t>ц</a:t>
            </a:r>
            <a:r>
              <a:rPr sz="1400" spc="5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1400" spc="-5" dirty="0">
                <a:solidFill>
                  <a:prstClr val="black"/>
                </a:solidFill>
                <a:latin typeface="Georgia"/>
                <a:cs typeface="Georgia"/>
              </a:rPr>
              <a:t>я, как многие из вас</a:t>
            </a:r>
            <a:r>
              <a:rPr sz="14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Georgia"/>
                <a:cs typeface="Georgia"/>
              </a:rPr>
              <a:t>ду</a:t>
            </a:r>
            <a:r>
              <a:rPr sz="1400" dirty="0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1400" spc="-5" dirty="0">
                <a:solidFill>
                  <a:prstClr val="black"/>
                </a:solidFill>
                <a:latin typeface="Georgia"/>
                <a:cs typeface="Georgia"/>
              </a:rPr>
              <a:t>ают (надеются?</a:t>
            </a:r>
            <a:r>
              <a:rPr sz="1400" spc="-15" dirty="0">
                <a:solidFill>
                  <a:prstClr val="black"/>
                </a:solidFill>
                <a:latin typeface="Georgia"/>
                <a:cs typeface="Georgia"/>
              </a:rPr>
              <a:t>)</a:t>
            </a:r>
            <a:r>
              <a:rPr sz="1400" spc="-5" dirty="0">
                <a:solidFill>
                  <a:prstClr val="black"/>
                </a:solidFill>
                <a:latin typeface="Georgia"/>
                <a:cs typeface="Georgia"/>
              </a:rPr>
              <a:t>,</a:t>
            </a:r>
            <a:r>
              <a:rPr sz="14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Georgia"/>
                <a:cs typeface="Georgia"/>
              </a:rPr>
              <a:t>это...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3" name="object 7"/>
          <p:cNvSpPr/>
          <p:nvPr/>
        </p:nvSpPr>
        <p:spPr>
          <a:xfrm>
            <a:off x="207307" y="226160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7261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7"/>
          <p:cNvSpPr>
            <a:spLocks/>
          </p:cNvSpPr>
          <p:nvPr/>
        </p:nvSpPr>
        <p:spPr bwMode="auto">
          <a:xfrm>
            <a:off x="1903412" y="1629568"/>
            <a:ext cx="1114425" cy="723900"/>
          </a:xfrm>
          <a:custGeom>
            <a:avLst/>
            <a:gdLst>
              <a:gd name="T0" fmla="*/ 0 w 1114425"/>
              <a:gd name="T1" fmla="*/ 361950 h 723900"/>
              <a:gd name="T2" fmla="*/ 11320 w 1114425"/>
              <a:gd name="T3" fmla="*/ 289004 h 723900"/>
              <a:gd name="T4" fmla="*/ 43788 w 1114425"/>
              <a:gd name="T5" fmla="*/ 221062 h 723900"/>
              <a:gd name="T6" fmla="*/ 67252 w 1114425"/>
              <a:gd name="T7" fmla="*/ 189423 h 723900"/>
              <a:gd name="T8" fmla="*/ 95163 w 1114425"/>
              <a:gd name="T9" fmla="*/ 159580 h 723900"/>
              <a:gd name="T10" fmla="*/ 127240 w 1114425"/>
              <a:gd name="T11" fmla="*/ 131716 h 723900"/>
              <a:gd name="T12" fmla="*/ 163203 w 1114425"/>
              <a:gd name="T13" fmla="*/ 106012 h 723900"/>
              <a:gd name="T14" fmla="*/ 202773 w 1114425"/>
              <a:gd name="T15" fmla="*/ 82651 h 723900"/>
              <a:gd name="T16" fmla="*/ 245669 w 1114425"/>
              <a:gd name="T17" fmla="*/ 61815 h 723900"/>
              <a:gd name="T18" fmla="*/ 291611 w 1114425"/>
              <a:gd name="T19" fmla="*/ 43685 h 723900"/>
              <a:gd name="T20" fmla="*/ 340319 w 1114425"/>
              <a:gd name="T21" fmla="*/ 28443 h 723900"/>
              <a:gd name="T22" fmla="*/ 391514 w 1114425"/>
              <a:gd name="T23" fmla="*/ 16272 h 723900"/>
              <a:gd name="T24" fmla="*/ 444914 w 1114425"/>
              <a:gd name="T25" fmla="*/ 7353 h 723900"/>
              <a:gd name="T26" fmla="*/ 500240 w 1114425"/>
              <a:gd name="T27" fmla="*/ 1868 h 723900"/>
              <a:gd name="T28" fmla="*/ 557212 w 1114425"/>
              <a:gd name="T29" fmla="*/ 0 h 723900"/>
              <a:gd name="T30" fmla="*/ 614183 w 1114425"/>
              <a:gd name="T31" fmla="*/ 1868 h 723900"/>
              <a:gd name="T32" fmla="*/ 669509 w 1114425"/>
              <a:gd name="T33" fmla="*/ 7353 h 723900"/>
              <a:gd name="T34" fmla="*/ 722909 w 1114425"/>
              <a:gd name="T35" fmla="*/ 16272 h 723900"/>
              <a:gd name="T36" fmla="*/ 774104 w 1114425"/>
              <a:gd name="T37" fmla="*/ 28443 h 723900"/>
              <a:gd name="T38" fmla="*/ 822812 w 1114425"/>
              <a:gd name="T39" fmla="*/ 43685 h 723900"/>
              <a:gd name="T40" fmla="*/ 868754 w 1114425"/>
              <a:gd name="T41" fmla="*/ 61815 h 723900"/>
              <a:gd name="T42" fmla="*/ 911650 w 1114425"/>
              <a:gd name="T43" fmla="*/ 82651 h 723900"/>
              <a:gd name="T44" fmla="*/ 951220 w 1114425"/>
              <a:gd name="T45" fmla="*/ 106012 h 723900"/>
              <a:gd name="T46" fmla="*/ 987184 w 1114425"/>
              <a:gd name="T47" fmla="*/ 131716 h 723900"/>
              <a:gd name="T48" fmla="*/ 1019261 w 1114425"/>
              <a:gd name="T49" fmla="*/ 159580 h 723900"/>
              <a:gd name="T50" fmla="*/ 1047171 w 1114425"/>
              <a:gd name="T51" fmla="*/ 189423 h 723900"/>
              <a:gd name="T52" fmla="*/ 1070636 w 1114425"/>
              <a:gd name="T53" fmla="*/ 221062 h 723900"/>
              <a:gd name="T54" fmla="*/ 1089373 w 1114425"/>
              <a:gd name="T55" fmla="*/ 254317 h 723900"/>
              <a:gd name="T56" fmla="*/ 1111547 w 1114425"/>
              <a:gd name="T57" fmla="*/ 324942 h 723900"/>
              <a:gd name="T58" fmla="*/ 1114424 w 1114425"/>
              <a:gd name="T59" fmla="*/ 361950 h 723900"/>
              <a:gd name="T60" fmla="*/ 1111547 w 1114425"/>
              <a:gd name="T61" fmla="*/ 398957 h 723900"/>
              <a:gd name="T62" fmla="*/ 1089373 w 1114425"/>
              <a:gd name="T63" fmla="*/ 469582 h 723900"/>
              <a:gd name="T64" fmla="*/ 1070636 w 1114425"/>
              <a:gd name="T65" fmla="*/ 502837 h 723900"/>
              <a:gd name="T66" fmla="*/ 1047171 w 1114425"/>
              <a:gd name="T67" fmla="*/ 534476 h 723900"/>
              <a:gd name="T68" fmla="*/ 1019261 w 1114425"/>
              <a:gd name="T69" fmla="*/ 564319 h 723900"/>
              <a:gd name="T70" fmla="*/ 987184 w 1114425"/>
              <a:gd name="T71" fmla="*/ 592183 h 723900"/>
              <a:gd name="T72" fmla="*/ 951220 w 1114425"/>
              <a:gd name="T73" fmla="*/ 617887 h 723900"/>
              <a:gd name="T74" fmla="*/ 911650 w 1114425"/>
              <a:gd name="T75" fmla="*/ 641248 h 723900"/>
              <a:gd name="T76" fmla="*/ 868754 w 1114425"/>
              <a:gd name="T77" fmla="*/ 662084 h 723900"/>
              <a:gd name="T78" fmla="*/ 822812 w 1114425"/>
              <a:gd name="T79" fmla="*/ 680214 h 723900"/>
              <a:gd name="T80" fmla="*/ 774104 w 1114425"/>
              <a:gd name="T81" fmla="*/ 695456 h 723900"/>
              <a:gd name="T82" fmla="*/ 722909 w 1114425"/>
              <a:gd name="T83" fmla="*/ 707627 h 723900"/>
              <a:gd name="T84" fmla="*/ 669509 w 1114425"/>
              <a:gd name="T85" fmla="*/ 716546 h 723900"/>
              <a:gd name="T86" fmla="*/ 614183 w 1114425"/>
              <a:gd name="T87" fmla="*/ 722031 h 723900"/>
              <a:gd name="T88" fmla="*/ 557212 w 1114425"/>
              <a:gd name="T89" fmla="*/ 723900 h 723900"/>
              <a:gd name="T90" fmla="*/ 500240 w 1114425"/>
              <a:gd name="T91" fmla="*/ 722031 h 723900"/>
              <a:gd name="T92" fmla="*/ 444914 w 1114425"/>
              <a:gd name="T93" fmla="*/ 716546 h 723900"/>
              <a:gd name="T94" fmla="*/ 391514 w 1114425"/>
              <a:gd name="T95" fmla="*/ 707627 h 723900"/>
              <a:gd name="T96" fmla="*/ 340319 w 1114425"/>
              <a:gd name="T97" fmla="*/ 695456 h 723900"/>
              <a:gd name="T98" fmla="*/ 291611 w 1114425"/>
              <a:gd name="T99" fmla="*/ 680214 h 723900"/>
              <a:gd name="T100" fmla="*/ 245669 w 1114425"/>
              <a:gd name="T101" fmla="*/ 662084 h 723900"/>
              <a:gd name="T102" fmla="*/ 202773 w 1114425"/>
              <a:gd name="T103" fmla="*/ 641248 h 723900"/>
              <a:gd name="T104" fmla="*/ 163203 w 1114425"/>
              <a:gd name="T105" fmla="*/ 617887 h 723900"/>
              <a:gd name="T106" fmla="*/ 127240 w 1114425"/>
              <a:gd name="T107" fmla="*/ 592183 h 723900"/>
              <a:gd name="T108" fmla="*/ 95163 w 1114425"/>
              <a:gd name="T109" fmla="*/ 564319 h 723900"/>
              <a:gd name="T110" fmla="*/ 67252 w 1114425"/>
              <a:gd name="T111" fmla="*/ 534476 h 723900"/>
              <a:gd name="T112" fmla="*/ 43788 w 1114425"/>
              <a:gd name="T113" fmla="*/ 502837 h 723900"/>
              <a:gd name="T114" fmla="*/ 25051 w 1114425"/>
              <a:gd name="T115" fmla="*/ 469582 h 723900"/>
              <a:gd name="T116" fmla="*/ 2876 w 1114425"/>
              <a:gd name="T117" fmla="*/ 398957 h 723900"/>
              <a:gd name="T118" fmla="*/ 0 w 1114425"/>
              <a:gd name="T119" fmla="*/ 361950 h 72390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114425"/>
              <a:gd name="T181" fmla="*/ 0 h 723900"/>
              <a:gd name="T182" fmla="*/ 1114425 w 1114425"/>
              <a:gd name="T183" fmla="*/ 723900 h 72390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114425" h="723900">
                <a:moveTo>
                  <a:pt x="0" y="361950"/>
                </a:moveTo>
                <a:lnTo>
                  <a:pt x="11320" y="289004"/>
                </a:lnTo>
                <a:lnTo>
                  <a:pt x="43788" y="221062"/>
                </a:lnTo>
                <a:lnTo>
                  <a:pt x="67252" y="189423"/>
                </a:lnTo>
                <a:lnTo>
                  <a:pt x="95163" y="159580"/>
                </a:lnTo>
                <a:lnTo>
                  <a:pt x="127240" y="131716"/>
                </a:lnTo>
                <a:lnTo>
                  <a:pt x="163203" y="106012"/>
                </a:lnTo>
                <a:lnTo>
                  <a:pt x="202773" y="82651"/>
                </a:lnTo>
                <a:lnTo>
                  <a:pt x="245669" y="61815"/>
                </a:lnTo>
                <a:lnTo>
                  <a:pt x="291611" y="43685"/>
                </a:lnTo>
                <a:lnTo>
                  <a:pt x="340319" y="28443"/>
                </a:lnTo>
                <a:lnTo>
                  <a:pt x="391514" y="16272"/>
                </a:lnTo>
                <a:lnTo>
                  <a:pt x="444914" y="7353"/>
                </a:lnTo>
                <a:lnTo>
                  <a:pt x="500240" y="1868"/>
                </a:lnTo>
                <a:lnTo>
                  <a:pt x="557212" y="0"/>
                </a:lnTo>
                <a:lnTo>
                  <a:pt x="614183" y="1868"/>
                </a:lnTo>
                <a:lnTo>
                  <a:pt x="669509" y="7353"/>
                </a:lnTo>
                <a:lnTo>
                  <a:pt x="722909" y="16272"/>
                </a:lnTo>
                <a:lnTo>
                  <a:pt x="774104" y="28443"/>
                </a:lnTo>
                <a:lnTo>
                  <a:pt x="822812" y="43685"/>
                </a:lnTo>
                <a:lnTo>
                  <a:pt x="868754" y="61815"/>
                </a:lnTo>
                <a:lnTo>
                  <a:pt x="911650" y="82651"/>
                </a:lnTo>
                <a:lnTo>
                  <a:pt x="951220" y="106012"/>
                </a:lnTo>
                <a:lnTo>
                  <a:pt x="987184" y="131716"/>
                </a:lnTo>
                <a:lnTo>
                  <a:pt x="1019261" y="159580"/>
                </a:lnTo>
                <a:lnTo>
                  <a:pt x="1047171" y="189423"/>
                </a:lnTo>
                <a:lnTo>
                  <a:pt x="1070636" y="221062"/>
                </a:lnTo>
                <a:lnTo>
                  <a:pt x="1089373" y="254317"/>
                </a:lnTo>
                <a:lnTo>
                  <a:pt x="1111547" y="324942"/>
                </a:lnTo>
                <a:lnTo>
                  <a:pt x="1114424" y="361950"/>
                </a:lnTo>
                <a:lnTo>
                  <a:pt x="1111547" y="398957"/>
                </a:lnTo>
                <a:lnTo>
                  <a:pt x="1089373" y="469582"/>
                </a:lnTo>
                <a:lnTo>
                  <a:pt x="1070636" y="502837"/>
                </a:lnTo>
                <a:lnTo>
                  <a:pt x="1047171" y="534476"/>
                </a:lnTo>
                <a:lnTo>
                  <a:pt x="1019261" y="564319"/>
                </a:lnTo>
                <a:lnTo>
                  <a:pt x="987184" y="592183"/>
                </a:lnTo>
                <a:lnTo>
                  <a:pt x="951220" y="617887"/>
                </a:lnTo>
                <a:lnTo>
                  <a:pt x="911650" y="641248"/>
                </a:lnTo>
                <a:lnTo>
                  <a:pt x="868754" y="662084"/>
                </a:lnTo>
                <a:lnTo>
                  <a:pt x="822812" y="680214"/>
                </a:lnTo>
                <a:lnTo>
                  <a:pt x="774104" y="695456"/>
                </a:lnTo>
                <a:lnTo>
                  <a:pt x="722909" y="707627"/>
                </a:lnTo>
                <a:lnTo>
                  <a:pt x="669509" y="716546"/>
                </a:lnTo>
                <a:lnTo>
                  <a:pt x="614183" y="722031"/>
                </a:lnTo>
                <a:lnTo>
                  <a:pt x="557212" y="723900"/>
                </a:lnTo>
                <a:lnTo>
                  <a:pt x="500240" y="722031"/>
                </a:lnTo>
                <a:lnTo>
                  <a:pt x="444914" y="716546"/>
                </a:lnTo>
                <a:lnTo>
                  <a:pt x="391514" y="707627"/>
                </a:lnTo>
                <a:lnTo>
                  <a:pt x="340319" y="695456"/>
                </a:lnTo>
                <a:lnTo>
                  <a:pt x="291611" y="680214"/>
                </a:lnTo>
                <a:lnTo>
                  <a:pt x="245669" y="662084"/>
                </a:lnTo>
                <a:lnTo>
                  <a:pt x="202773" y="641248"/>
                </a:lnTo>
                <a:lnTo>
                  <a:pt x="163203" y="617887"/>
                </a:lnTo>
                <a:lnTo>
                  <a:pt x="127240" y="592183"/>
                </a:lnTo>
                <a:lnTo>
                  <a:pt x="95163" y="564319"/>
                </a:lnTo>
                <a:lnTo>
                  <a:pt x="67252" y="534476"/>
                </a:lnTo>
                <a:lnTo>
                  <a:pt x="43788" y="502837"/>
                </a:lnTo>
                <a:lnTo>
                  <a:pt x="25051" y="469582"/>
                </a:lnTo>
                <a:lnTo>
                  <a:pt x="2876" y="398957"/>
                </a:lnTo>
                <a:lnTo>
                  <a:pt x="0" y="361950"/>
                </a:lnTo>
                <a:close/>
              </a:path>
            </a:pathLst>
          </a:custGeom>
          <a:noFill/>
          <a:ln w="12700">
            <a:solidFill>
              <a:srgbClr val="5A1B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object 8"/>
          <p:cNvSpPr>
            <a:spLocks/>
          </p:cNvSpPr>
          <p:nvPr/>
        </p:nvSpPr>
        <p:spPr bwMode="auto">
          <a:xfrm>
            <a:off x="684212" y="410368"/>
            <a:ext cx="3729038" cy="2590800"/>
          </a:xfrm>
          <a:custGeom>
            <a:avLst/>
            <a:gdLst>
              <a:gd name="T0" fmla="*/ 14536 w 3728720"/>
              <a:gd name="T1" fmla="*/ 1519041 h 2349500"/>
              <a:gd name="T2" fmla="*/ 88140 w 3728720"/>
              <a:gd name="T3" fmla="*/ 1207881 h 2349500"/>
              <a:gd name="T4" fmla="*/ 146641 w 3728720"/>
              <a:gd name="T5" fmla="*/ 1060832 h 2349500"/>
              <a:gd name="T6" fmla="*/ 218635 w 3728720"/>
              <a:gd name="T7" fmla="*/ 920384 h 2349500"/>
              <a:gd name="T8" fmla="*/ 303374 w 3728720"/>
              <a:gd name="T9" fmla="*/ 787225 h 2349500"/>
              <a:gd name="T10" fmla="*/ 400124 w 3728720"/>
              <a:gd name="T11" fmla="*/ 662044 h 2349500"/>
              <a:gd name="T12" fmla="*/ 508149 w 3728720"/>
              <a:gd name="T13" fmla="*/ 545526 h 2349500"/>
              <a:gd name="T14" fmla="*/ 626712 w 3728720"/>
              <a:gd name="T15" fmla="*/ 438357 h 2349500"/>
              <a:gd name="T16" fmla="*/ 755074 w 3728720"/>
              <a:gd name="T17" fmla="*/ 341226 h 2349500"/>
              <a:gd name="T18" fmla="*/ 892500 w 3728720"/>
              <a:gd name="T19" fmla="*/ 254816 h 2349500"/>
              <a:gd name="T20" fmla="*/ 1038246 w 3728720"/>
              <a:gd name="T21" fmla="*/ 179817 h 2349500"/>
              <a:gd name="T22" fmla="*/ 1191583 w 3728720"/>
              <a:gd name="T23" fmla="*/ 116914 h 2349500"/>
              <a:gd name="T24" fmla="*/ 1351755 w 3728720"/>
              <a:gd name="T25" fmla="*/ 66794 h 2349500"/>
              <a:gd name="T26" fmla="*/ 1518042 w 3728720"/>
              <a:gd name="T27" fmla="*/ 30143 h 2349500"/>
              <a:gd name="T28" fmla="*/ 1689708 w 3728720"/>
              <a:gd name="T29" fmla="*/ 7649 h 2349500"/>
              <a:gd name="T30" fmla="*/ 1866003 w 3728720"/>
              <a:gd name="T31" fmla="*/ 0 h 2349500"/>
              <a:gd name="T32" fmla="*/ 2042298 w 3728720"/>
              <a:gd name="T33" fmla="*/ 7649 h 2349500"/>
              <a:gd name="T34" fmla="*/ 2213962 w 3728720"/>
              <a:gd name="T35" fmla="*/ 30143 h 2349500"/>
              <a:gd name="T36" fmla="*/ 2380250 w 3728720"/>
              <a:gd name="T37" fmla="*/ 66794 h 2349500"/>
              <a:gd name="T38" fmla="*/ 2540430 w 3728720"/>
              <a:gd name="T39" fmla="*/ 116914 h 2349500"/>
              <a:gd name="T40" fmla="*/ 2693764 w 3728720"/>
              <a:gd name="T41" fmla="*/ 179817 h 2349500"/>
              <a:gd name="T42" fmla="*/ 2839506 w 3728720"/>
              <a:gd name="T43" fmla="*/ 254816 h 2349500"/>
              <a:gd name="T44" fmla="*/ 2976932 w 3728720"/>
              <a:gd name="T45" fmla="*/ 341226 h 2349500"/>
              <a:gd name="T46" fmla="*/ 3105292 w 3728720"/>
              <a:gd name="T47" fmla="*/ 438357 h 2349500"/>
              <a:gd name="T48" fmla="*/ 3223856 w 3728720"/>
              <a:gd name="T49" fmla="*/ 545526 h 2349500"/>
              <a:gd name="T50" fmla="*/ 3331880 w 3728720"/>
              <a:gd name="T51" fmla="*/ 662044 h 2349500"/>
              <a:gd name="T52" fmla="*/ 3428632 w 3728720"/>
              <a:gd name="T53" fmla="*/ 787225 h 2349500"/>
              <a:gd name="T54" fmla="*/ 3513376 w 3728720"/>
              <a:gd name="T55" fmla="*/ 920384 h 2349500"/>
              <a:gd name="T56" fmla="*/ 3585370 w 3728720"/>
              <a:gd name="T57" fmla="*/ 1060832 h 2349500"/>
              <a:gd name="T58" fmla="*/ 3643872 w 3728720"/>
              <a:gd name="T59" fmla="*/ 1207881 h 2349500"/>
              <a:gd name="T60" fmla="*/ 3717468 w 3728720"/>
              <a:gd name="T61" fmla="*/ 1519041 h 2349500"/>
              <a:gd name="T62" fmla="*/ 3731084 w 3728720"/>
              <a:gd name="T63" fmla="*/ 1792054 h 2349500"/>
              <a:gd name="T64" fmla="*/ 3688147 w 3728720"/>
              <a:gd name="T65" fmla="*/ 2112989 h 2349500"/>
              <a:gd name="T66" fmla="*/ 3606400 w 3728720"/>
              <a:gd name="T67" fmla="*/ 2364688 h 2349500"/>
              <a:gd name="T68" fmla="*/ 3538830 w 3728720"/>
              <a:gd name="T69" fmla="*/ 2507411 h 2349500"/>
              <a:gd name="T70" fmla="*/ 3458254 w 3728720"/>
              <a:gd name="T71" fmla="*/ 2643075 h 2349500"/>
              <a:gd name="T72" fmla="*/ 3365422 w 3728720"/>
              <a:gd name="T73" fmla="*/ 2770990 h 2349500"/>
              <a:gd name="T74" fmla="*/ 3261070 w 3728720"/>
              <a:gd name="T75" fmla="*/ 2890473 h 2349500"/>
              <a:gd name="T76" fmla="*/ 3145934 w 3728720"/>
              <a:gd name="T77" fmla="*/ 3000834 h 2349500"/>
              <a:gd name="T78" fmla="*/ 3020760 w 3728720"/>
              <a:gd name="T79" fmla="*/ 3101388 h 2349500"/>
              <a:gd name="T80" fmla="*/ 2886274 w 3728720"/>
              <a:gd name="T81" fmla="*/ 3191448 h 2349500"/>
              <a:gd name="T82" fmla="*/ 2743222 w 3728720"/>
              <a:gd name="T83" fmla="*/ 3270326 h 2349500"/>
              <a:gd name="T84" fmla="*/ 2592336 w 3728720"/>
              <a:gd name="T85" fmla="*/ 3337340 h 2349500"/>
              <a:gd name="T86" fmla="*/ 2434358 w 3728720"/>
              <a:gd name="T87" fmla="*/ 3391796 h 2349500"/>
              <a:gd name="T88" fmla="*/ 2270024 w 3728720"/>
              <a:gd name="T89" fmla="*/ 3433011 h 2349500"/>
              <a:gd name="T90" fmla="*/ 2100070 w 3728720"/>
              <a:gd name="T91" fmla="*/ 3460300 h 2349500"/>
              <a:gd name="T92" fmla="*/ 1925237 w 3728720"/>
              <a:gd name="T93" fmla="*/ 3472974 h 2349500"/>
              <a:gd name="T94" fmla="*/ 1747995 w 3728720"/>
              <a:gd name="T95" fmla="*/ 3470417 h 2349500"/>
              <a:gd name="T96" fmla="*/ 1574704 w 3728720"/>
              <a:gd name="T97" fmla="*/ 3452797 h 2349500"/>
              <a:gd name="T98" fmla="*/ 1406546 w 3728720"/>
              <a:gd name="T99" fmla="*/ 3420788 h 2349500"/>
              <a:gd name="T100" fmla="*/ 1244246 w 3728720"/>
              <a:gd name="T101" fmla="*/ 3375080 h 2349500"/>
              <a:gd name="T102" fmla="*/ 1088553 w 3728720"/>
              <a:gd name="T103" fmla="*/ 3316362 h 2349500"/>
              <a:gd name="T104" fmla="*/ 940193 w 3728720"/>
              <a:gd name="T105" fmla="*/ 3245318 h 2349500"/>
              <a:gd name="T106" fmla="*/ 799913 w 3728720"/>
              <a:gd name="T107" fmla="*/ 3162634 h 2349500"/>
              <a:gd name="T108" fmla="*/ 668451 w 3728720"/>
              <a:gd name="T109" fmla="*/ 3069002 h 2349500"/>
              <a:gd name="T110" fmla="*/ 546544 w 3728720"/>
              <a:gd name="T111" fmla="*/ 2965103 h 2349500"/>
              <a:gd name="T112" fmla="*/ 434917 w 3728720"/>
              <a:gd name="T113" fmla="*/ 2851624 h 2349500"/>
              <a:gd name="T114" fmla="*/ 334327 w 3728720"/>
              <a:gd name="T115" fmla="*/ 2729254 h 2349500"/>
              <a:gd name="T116" fmla="*/ 245499 w 3728720"/>
              <a:gd name="T117" fmla="*/ 2598681 h 2349500"/>
              <a:gd name="T118" fmla="*/ 169170 w 3728720"/>
              <a:gd name="T119" fmla="*/ 2460587 h 2349500"/>
              <a:gd name="T120" fmla="*/ 106092 w 3728720"/>
              <a:gd name="T121" fmla="*/ 2315662 h 2349500"/>
              <a:gd name="T122" fmla="*/ 32387 w 3728720"/>
              <a:gd name="T123" fmla="*/ 2060802 h 2349500"/>
              <a:gd name="T124" fmla="*/ 0 w 3728720"/>
              <a:gd name="T125" fmla="*/ 1736918 h 234950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28720"/>
              <a:gd name="T190" fmla="*/ 0 h 2349500"/>
              <a:gd name="T191" fmla="*/ 3728720 w 3728720"/>
              <a:gd name="T192" fmla="*/ 2349500 h 234950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28720" h="2349500">
                <a:moveTo>
                  <a:pt x="0" y="1174750"/>
                </a:moveTo>
                <a:lnTo>
                  <a:pt x="3667" y="1100456"/>
                </a:lnTo>
                <a:lnTo>
                  <a:pt x="14525" y="1027391"/>
                </a:lnTo>
                <a:lnTo>
                  <a:pt x="32354" y="955692"/>
                </a:lnTo>
                <a:lnTo>
                  <a:pt x="56936" y="885495"/>
                </a:lnTo>
                <a:lnTo>
                  <a:pt x="88052" y="816940"/>
                </a:lnTo>
                <a:lnTo>
                  <a:pt x="105993" y="783320"/>
                </a:lnTo>
                <a:lnTo>
                  <a:pt x="125485" y="750163"/>
                </a:lnTo>
                <a:lnTo>
                  <a:pt x="146502" y="717484"/>
                </a:lnTo>
                <a:lnTo>
                  <a:pt x="169016" y="685301"/>
                </a:lnTo>
                <a:lnTo>
                  <a:pt x="193000" y="653632"/>
                </a:lnTo>
                <a:lnTo>
                  <a:pt x="218426" y="622494"/>
                </a:lnTo>
                <a:lnTo>
                  <a:pt x="245268" y="591903"/>
                </a:lnTo>
                <a:lnTo>
                  <a:pt x="273498" y="561877"/>
                </a:lnTo>
                <a:lnTo>
                  <a:pt x="303088" y="532434"/>
                </a:lnTo>
                <a:lnTo>
                  <a:pt x="334012" y="503590"/>
                </a:lnTo>
                <a:lnTo>
                  <a:pt x="366242" y="475362"/>
                </a:lnTo>
                <a:lnTo>
                  <a:pt x="399750" y="447768"/>
                </a:lnTo>
                <a:lnTo>
                  <a:pt x="434510" y="420826"/>
                </a:lnTo>
                <a:lnTo>
                  <a:pt x="470495" y="394551"/>
                </a:lnTo>
                <a:lnTo>
                  <a:pt x="507676" y="368962"/>
                </a:lnTo>
                <a:lnTo>
                  <a:pt x="546027" y="344076"/>
                </a:lnTo>
                <a:lnTo>
                  <a:pt x="585520" y="319909"/>
                </a:lnTo>
                <a:lnTo>
                  <a:pt x="626128" y="296480"/>
                </a:lnTo>
                <a:lnTo>
                  <a:pt x="667824" y="273804"/>
                </a:lnTo>
                <a:lnTo>
                  <a:pt x="710581" y="251900"/>
                </a:lnTo>
                <a:lnTo>
                  <a:pt x="754370" y="230785"/>
                </a:lnTo>
                <a:lnTo>
                  <a:pt x="799165" y="210476"/>
                </a:lnTo>
                <a:lnTo>
                  <a:pt x="844939" y="190989"/>
                </a:lnTo>
                <a:lnTo>
                  <a:pt x="891664" y="172343"/>
                </a:lnTo>
                <a:lnTo>
                  <a:pt x="939313" y="154554"/>
                </a:lnTo>
                <a:lnTo>
                  <a:pt x="987858" y="137640"/>
                </a:lnTo>
                <a:lnTo>
                  <a:pt x="1037273" y="121618"/>
                </a:lnTo>
                <a:lnTo>
                  <a:pt x="1087530" y="106504"/>
                </a:lnTo>
                <a:lnTo>
                  <a:pt x="1138602" y="92317"/>
                </a:lnTo>
                <a:lnTo>
                  <a:pt x="1190461" y="79074"/>
                </a:lnTo>
                <a:lnTo>
                  <a:pt x="1243080" y="66791"/>
                </a:lnTo>
                <a:lnTo>
                  <a:pt x="1296432" y="55485"/>
                </a:lnTo>
                <a:lnTo>
                  <a:pt x="1350490" y="45175"/>
                </a:lnTo>
                <a:lnTo>
                  <a:pt x="1405226" y="35877"/>
                </a:lnTo>
                <a:lnTo>
                  <a:pt x="1460613" y="27609"/>
                </a:lnTo>
                <a:lnTo>
                  <a:pt x="1516623" y="20387"/>
                </a:lnTo>
                <a:lnTo>
                  <a:pt x="1573230" y="14229"/>
                </a:lnTo>
                <a:lnTo>
                  <a:pt x="1630406" y="9152"/>
                </a:lnTo>
                <a:lnTo>
                  <a:pt x="1688124" y="5174"/>
                </a:lnTo>
                <a:lnTo>
                  <a:pt x="1746356" y="2311"/>
                </a:lnTo>
                <a:lnTo>
                  <a:pt x="1805075" y="580"/>
                </a:lnTo>
                <a:lnTo>
                  <a:pt x="1864254" y="0"/>
                </a:lnTo>
                <a:lnTo>
                  <a:pt x="1923433" y="580"/>
                </a:lnTo>
                <a:lnTo>
                  <a:pt x="1982152" y="2311"/>
                </a:lnTo>
                <a:lnTo>
                  <a:pt x="2040384" y="5174"/>
                </a:lnTo>
                <a:lnTo>
                  <a:pt x="2098102" y="9152"/>
                </a:lnTo>
                <a:lnTo>
                  <a:pt x="2155278" y="14229"/>
                </a:lnTo>
                <a:lnTo>
                  <a:pt x="2211885" y="20387"/>
                </a:lnTo>
                <a:lnTo>
                  <a:pt x="2267895" y="27609"/>
                </a:lnTo>
                <a:lnTo>
                  <a:pt x="2323282" y="35877"/>
                </a:lnTo>
                <a:lnTo>
                  <a:pt x="2378018" y="45175"/>
                </a:lnTo>
                <a:lnTo>
                  <a:pt x="2432075" y="55485"/>
                </a:lnTo>
                <a:lnTo>
                  <a:pt x="2485428" y="66791"/>
                </a:lnTo>
                <a:lnTo>
                  <a:pt x="2538047" y="79074"/>
                </a:lnTo>
                <a:lnTo>
                  <a:pt x="2589906" y="92317"/>
                </a:lnTo>
                <a:lnTo>
                  <a:pt x="2640977" y="106504"/>
                </a:lnTo>
                <a:lnTo>
                  <a:pt x="2691234" y="121618"/>
                </a:lnTo>
                <a:lnTo>
                  <a:pt x="2740649" y="137640"/>
                </a:lnTo>
                <a:lnTo>
                  <a:pt x="2789195" y="154554"/>
                </a:lnTo>
                <a:lnTo>
                  <a:pt x="2836844" y="172343"/>
                </a:lnTo>
                <a:lnTo>
                  <a:pt x="2883569" y="190989"/>
                </a:lnTo>
                <a:lnTo>
                  <a:pt x="2929342" y="210476"/>
                </a:lnTo>
                <a:lnTo>
                  <a:pt x="2974138" y="230785"/>
                </a:lnTo>
                <a:lnTo>
                  <a:pt x="3017927" y="251900"/>
                </a:lnTo>
                <a:lnTo>
                  <a:pt x="3060683" y="273804"/>
                </a:lnTo>
                <a:lnTo>
                  <a:pt x="3102379" y="296480"/>
                </a:lnTo>
                <a:lnTo>
                  <a:pt x="3142987" y="319909"/>
                </a:lnTo>
                <a:lnTo>
                  <a:pt x="3182481" y="344076"/>
                </a:lnTo>
                <a:lnTo>
                  <a:pt x="3220832" y="368962"/>
                </a:lnTo>
                <a:lnTo>
                  <a:pt x="3258013" y="394551"/>
                </a:lnTo>
                <a:lnTo>
                  <a:pt x="3293997" y="420826"/>
                </a:lnTo>
                <a:lnTo>
                  <a:pt x="3328757" y="447768"/>
                </a:lnTo>
                <a:lnTo>
                  <a:pt x="3362266" y="475362"/>
                </a:lnTo>
                <a:lnTo>
                  <a:pt x="3394496" y="503590"/>
                </a:lnTo>
                <a:lnTo>
                  <a:pt x="3425420" y="532434"/>
                </a:lnTo>
                <a:lnTo>
                  <a:pt x="3455010" y="561877"/>
                </a:lnTo>
                <a:lnTo>
                  <a:pt x="3483240" y="591903"/>
                </a:lnTo>
                <a:lnTo>
                  <a:pt x="3510081" y="622494"/>
                </a:lnTo>
                <a:lnTo>
                  <a:pt x="3535508" y="653632"/>
                </a:lnTo>
                <a:lnTo>
                  <a:pt x="3559492" y="685301"/>
                </a:lnTo>
                <a:lnTo>
                  <a:pt x="3582006" y="717484"/>
                </a:lnTo>
                <a:lnTo>
                  <a:pt x="3603023" y="750163"/>
                </a:lnTo>
                <a:lnTo>
                  <a:pt x="3622515" y="783320"/>
                </a:lnTo>
                <a:lnTo>
                  <a:pt x="3640455" y="816940"/>
                </a:lnTo>
                <a:lnTo>
                  <a:pt x="3671572" y="885495"/>
                </a:lnTo>
                <a:lnTo>
                  <a:pt x="3696154" y="955692"/>
                </a:lnTo>
                <a:lnTo>
                  <a:pt x="3713983" y="1027391"/>
                </a:lnTo>
                <a:lnTo>
                  <a:pt x="3724840" y="1100456"/>
                </a:lnTo>
                <a:lnTo>
                  <a:pt x="3728508" y="1174750"/>
                </a:lnTo>
                <a:lnTo>
                  <a:pt x="3727587" y="1212041"/>
                </a:lnTo>
                <a:lnTo>
                  <a:pt x="3720297" y="1285737"/>
                </a:lnTo>
                <a:lnTo>
                  <a:pt x="3705926" y="1358137"/>
                </a:lnTo>
                <a:lnTo>
                  <a:pt x="3684693" y="1429102"/>
                </a:lnTo>
                <a:lnTo>
                  <a:pt x="3656817" y="1498495"/>
                </a:lnTo>
                <a:lnTo>
                  <a:pt x="3622515" y="1566179"/>
                </a:lnTo>
                <a:lnTo>
                  <a:pt x="3603023" y="1599337"/>
                </a:lnTo>
                <a:lnTo>
                  <a:pt x="3582006" y="1632015"/>
                </a:lnTo>
                <a:lnTo>
                  <a:pt x="3559492" y="1664198"/>
                </a:lnTo>
                <a:lnTo>
                  <a:pt x="3535508" y="1695867"/>
                </a:lnTo>
                <a:lnTo>
                  <a:pt x="3510081" y="1727005"/>
                </a:lnTo>
                <a:lnTo>
                  <a:pt x="3483240" y="1757596"/>
                </a:lnTo>
                <a:lnTo>
                  <a:pt x="3455010" y="1787622"/>
                </a:lnTo>
                <a:lnTo>
                  <a:pt x="3425420" y="1817065"/>
                </a:lnTo>
                <a:lnTo>
                  <a:pt x="3394496" y="1845909"/>
                </a:lnTo>
                <a:lnTo>
                  <a:pt x="3362266" y="1874137"/>
                </a:lnTo>
                <a:lnTo>
                  <a:pt x="3328757" y="1901731"/>
                </a:lnTo>
                <a:lnTo>
                  <a:pt x="3293997" y="1928673"/>
                </a:lnTo>
                <a:lnTo>
                  <a:pt x="3258013" y="1954948"/>
                </a:lnTo>
                <a:lnTo>
                  <a:pt x="3220832" y="1980537"/>
                </a:lnTo>
                <a:lnTo>
                  <a:pt x="3182481" y="2005423"/>
                </a:lnTo>
                <a:lnTo>
                  <a:pt x="3142987" y="2029590"/>
                </a:lnTo>
                <a:lnTo>
                  <a:pt x="3102379" y="2053019"/>
                </a:lnTo>
                <a:lnTo>
                  <a:pt x="3060683" y="2075695"/>
                </a:lnTo>
                <a:lnTo>
                  <a:pt x="3017927" y="2097599"/>
                </a:lnTo>
                <a:lnTo>
                  <a:pt x="2974138" y="2118714"/>
                </a:lnTo>
                <a:lnTo>
                  <a:pt x="2929342" y="2139023"/>
                </a:lnTo>
                <a:lnTo>
                  <a:pt x="2883569" y="2158510"/>
                </a:lnTo>
                <a:lnTo>
                  <a:pt x="2836844" y="2177156"/>
                </a:lnTo>
                <a:lnTo>
                  <a:pt x="2789195" y="2194945"/>
                </a:lnTo>
                <a:lnTo>
                  <a:pt x="2740649" y="2211859"/>
                </a:lnTo>
                <a:lnTo>
                  <a:pt x="2691234" y="2227881"/>
                </a:lnTo>
                <a:lnTo>
                  <a:pt x="2640977" y="2242995"/>
                </a:lnTo>
                <a:lnTo>
                  <a:pt x="2589906" y="2257182"/>
                </a:lnTo>
                <a:lnTo>
                  <a:pt x="2538047" y="2270425"/>
                </a:lnTo>
                <a:lnTo>
                  <a:pt x="2485428" y="2282708"/>
                </a:lnTo>
                <a:lnTo>
                  <a:pt x="2432075" y="2294014"/>
                </a:lnTo>
                <a:lnTo>
                  <a:pt x="2378018" y="2304324"/>
                </a:lnTo>
                <a:lnTo>
                  <a:pt x="2323282" y="2313622"/>
                </a:lnTo>
                <a:lnTo>
                  <a:pt x="2267895" y="2321890"/>
                </a:lnTo>
                <a:lnTo>
                  <a:pt x="2211885" y="2329112"/>
                </a:lnTo>
                <a:lnTo>
                  <a:pt x="2155278" y="2335270"/>
                </a:lnTo>
                <a:lnTo>
                  <a:pt x="2098102" y="2340347"/>
                </a:lnTo>
                <a:lnTo>
                  <a:pt x="2040384" y="2344325"/>
                </a:lnTo>
                <a:lnTo>
                  <a:pt x="1982152" y="2347188"/>
                </a:lnTo>
                <a:lnTo>
                  <a:pt x="1923433" y="2348919"/>
                </a:lnTo>
                <a:lnTo>
                  <a:pt x="1864254" y="2349500"/>
                </a:lnTo>
                <a:lnTo>
                  <a:pt x="1805075" y="2348919"/>
                </a:lnTo>
                <a:lnTo>
                  <a:pt x="1746356" y="2347188"/>
                </a:lnTo>
                <a:lnTo>
                  <a:pt x="1688124" y="2344325"/>
                </a:lnTo>
                <a:lnTo>
                  <a:pt x="1630406" y="2340347"/>
                </a:lnTo>
                <a:lnTo>
                  <a:pt x="1573230" y="2335270"/>
                </a:lnTo>
                <a:lnTo>
                  <a:pt x="1516623" y="2329112"/>
                </a:lnTo>
                <a:lnTo>
                  <a:pt x="1460613" y="2321890"/>
                </a:lnTo>
                <a:lnTo>
                  <a:pt x="1405226" y="2313622"/>
                </a:lnTo>
                <a:lnTo>
                  <a:pt x="1350490" y="2304324"/>
                </a:lnTo>
                <a:lnTo>
                  <a:pt x="1296432" y="2294014"/>
                </a:lnTo>
                <a:lnTo>
                  <a:pt x="1243080" y="2282708"/>
                </a:lnTo>
                <a:lnTo>
                  <a:pt x="1190461" y="2270425"/>
                </a:lnTo>
                <a:lnTo>
                  <a:pt x="1138602" y="2257182"/>
                </a:lnTo>
                <a:lnTo>
                  <a:pt x="1087530" y="2242995"/>
                </a:lnTo>
                <a:lnTo>
                  <a:pt x="1037273" y="2227881"/>
                </a:lnTo>
                <a:lnTo>
                  <a:pt x="987858" y="2211859"/>
                </a:lnTo>
                <a:lnTo>
                  <a:pt x="939313" y="2194945"/>
                </a:lnTo>
                <a:lnTo>
                  <a:pt x="891664" y="2177156"/>
                </a:lnTo>
                <a:lnTo>
                  <a:pt x="844939" y="2158510"/>
                </a:lnTo>
                <a:lnTo>
                  <a:pt x="799165" y="2139023"/>
                </a:lnTo>
                <a:lnTo>
                  <a:pt x="754370" y="2118714"/>
                </a:lnTo>
                <a:lnTo>
                  <a:pt x="710581" y="2097599"/>
                </a:lnTo>
                <a:lnTo>
                  <a:pt x="667824" y="2075695"/>
                </a:lnTo>
                <a:lnTo>
                  <a:pt x="626128" y="2053019"/>
                </a:lnTo>
                <a:lnTo>
                  <a:pt x="585520" y="2029590"/>
                </a:lnTo>
                <a:lnTo>
                  <a:pt x="546027" y="2005423"/>
                </a:lnTo>
                <a:lnTo>
                  <a:pt x="507676" y="1980537"/>
                </a:lnTo>
                <a:lnTo>
                  <a:pt x="470495" y="1954948"/>
                </a:lnTo>
                <a:lnTo>
                  <a:pt x="434510" y="1928673"/>
                </a:lnTo>
                <a:lnTo>
                  <a:pt x="399750" y="1901731"/>
                </a:lnTo>
                <a:lnTo>
                  <a:pt x="366242" y="1874137"/>
                </a:lnTo>
                <a:lnTo>
                  <a:pt x="334012" y="1845909"/>
                </a:lnTo>
                <a:lnTo>
                  <a:pt x="303088" y="1817065"/>
                </a:lnTo>
                <a:lnTo>
                  <a:pt x="273498" y="1787622"/>
                </a:lnTo>
                <a:lnTo>
                  <a:pt x="245268" y="1757596"/>
                </a:lnTo>
                <a:lnTo>
                  <a:pt x="218426" y="1727005"/>
                </a:lnTo>
                <a:lnTo>
                  <a:pt x="193000" y="1695867"/>
                </a:lnTo>
                <a:lnTo>
                  <a:pt x="169016" y="1664198"/>
                </a:lnTo>
                <a:lnTo>
                  <a:pt x="146502" y="1632015"/>
                </a:lnTo>
                <a:lnTo>
                  <a:pt x="125485" y="1599337"/>
                </a:lnTo>
                <a:lnTo>
                  <a:pt x="105993" y="1566179"/>
                </a:lnTo>
                <a:lnTo>
                  <a:pt x="88052" y="1532559"/>
                </a:lnTo>
                <a:lnTo>
                  <a:pt x="56936" y="1464004"/>
                </a:lnTo>
                <a:lnTo>
                  <a:pt x="32354" y="1393807"/>
                </a:lnTo>
                <a:lnTo>
                  <a:pt x="14525" y="1322108"/>
                </a:lnTo>
                <a:lnTo>
                  <a:pt x="3667" y="1249043"/>
                </a:lnTo>
                <a:lnTo>
                  <a:pt x="0" y="1174750"/>
                </a:lnTo>
                <a:close/>
              </a:path>
            </a:pathLst>
          </a:custGeom>
          <a:noFill/>
          <a:ln w="12700">
            <a:solidFill>
              <a:srgbClr val="5A1B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113856" y="506722"/>
            <a:ext cx="4389839" cy="2295500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R="203835" algn="ctr">
              <a:lnSpc>
                <a:spcPct val="100000"/>
              </a:lnSpc>
            </a:pPr>
            <a:r>
              <a:rPr lang="en-US" sz="1600" b="1" dirty="0">
                <a:latin typeface="Georgia"/>
                <a:cs typeface="Georgia"/>
              </a:rPr>
              <a:t>             </a:t>
            </a:r>
            <a:r>
              <a:rPr sz="1600" b="1" dirty="0" err="1">
                <a:latin typeface="Georgia"/>
                <a:cs typeface="Georgia"/>
              </a:rPr>
              <a:t>Систе</a:t>
            </a:r>
            <a:r>
              <a:rPr sz="1600" b="1" spc="-10" dirty="0" err="1">
                <a:latin typeface="Georgia"/>
                <a:cs typeface="Georgia"/>
              </a:rPr>
              <a:t>м</a:t>
            </a:r>
            <a:r>
              <a:rPr sz="1600" b="1" dirty="0" err="1">
                <a:latin typeface="Georgia"/>
                <a:cs typeface="Georgia"/>
              </a:rPr>
              <a:t>а</a:t>
            </a:r>
            <a:r>
              <a:rPr sz="1600" b="1" dirty="0">
                <a:latin typeface="Georgia"/>
                <a:cs typeface="Georgia"/>
              </a:rPr>
              <a:t> 1</a:t>
            </a:r>
            <a:endParaRPr sz="1600" dirty="0">
              <a:latin typeface="Georgia"/>
              <a:cs typeface="Georgia"/>
            </a:endParaRPr>
          </a:p>
          <a:p>
            <a:pPr marL="1156335">
              <a:lnSpc>
                <a:spcPct val="100000"/>
              </a:lnSpc>
              <a:spcBef>
                <a:spcPts val="1385"/>
              </a:spcBef>
            </a:pPr>
            <a:r>
              <a:rPr sz="1000" dirty="0">
                <a:latin typeface="Georgia"/>
                <a:cs typeface="Georgia"/>
              </a:rPr>
              <a:t>При</a:t>
            </a:r>
            <a:r>
              <a:rPr sz="1000" spc="-5" dirty="0">
                <a:latin typeface="Georgia"/>
                <a:cs typeface="Georgia"/>
              </a:rPr>
              <a:t>н</a:t>
            </a:r>
            <a:r>
              <a:rPr sz="1000" dirty="0">
                <a:latin typeface="Georgia"/>
                <a:cs typeface="Georgia"/>
              </a:rPr>
              <a:t>ятие </a:t>
            </a:r>
            <a:r>
              <a:rPr sz="1000" spc="-5" dirty="0">
                <a:latin typeface="Georgia"/>
                <a:cs typeface="Georgia"/>
              </a:rPr>
              <a:t>р</a:t>
            </a:r>
            <a:r>
              <a:rPr sz="1000" dirty="0">
                <a:latin typeface="Georgia"/>
                <a:cs typeface="Georgia"/>
              </a:rPr>
              <a:t>еше</a:t>
            </a:r>
            <a:r>
              <a:rPr sz="1000" spc="-5" dirty="0">
                <a:latin typeface="Georgia"/>
                <a:cs typeface="Georgia"/>
              </a:rPr>
              <a:t>н</a:t>
            </a:r>
            <a:r>
              <a:rPr sz="1000" dirty="0">
                <a:latin typeface="Georgia"/>
                <a:cs typeface="Georgia"/>
              </a:rPr>
              <a:t>ий</a:t>
            </a:r>
          </a:p>
          <a:p>
            <a:pPr marL="2286000" indent="970280">
              <a:lnSpc>
                <a:spcPct val="100000"/>
              </a:lnSpc>
              <a:spcBef>
                <a:spcPts val="30"/>
              </a:spcBef>
            </a:pPr>
            <a:r>
              <a:rPr sz="1000" dirty="0">
                <a:latin typeface="Georgia"/>
                <a:cs typeface="Georgia"/>
              </a:rPr>
              <a:t>Эмоции</a:t>
            </a:r>
          </a:p>
          <a:p>
            <a:pPr marL="256540" algn="ctr">
              <a:lnSpc>
                <a:spcPct val="100000"/>
              </a:lnSpc>
              <a:spcBef>
                <a:spcPts val="225"/>
              </a:spcBef>
            </a:pPr>
            <a:endParaRPr lang="en-US" sz="900" b="1" dirty="0">
              <a:latin typeface="Georgia"/>
              <a:cs typeface="Georgia"/>
            </a:endParaRPr>
          </a:p>
          <a:p>
            <a:pPr marL="256540" algn="ctr">
              <a:lnSpc>
                <a:spcPct val="100000"/>
              </a:lnSpc>
              <a:spcBef>
                <a:spcPts val="225"/>
              </a:spcBef>
            </a:pPr>
            <a:endParaRPr lang="en-US" sz="900" b="1" dirty="0">
              <a:latin typeface="Georgia"/>
              <a:cs typeface="Georgia"/>
            </a:endParaRPr>
          </a:p>
          <a:p>
            <a:pPr marL="256540" algn="ctr">
              <a:lnSpc>
                <a:spcPct val="100000"/>
              </a:lnSpc>
              <a:spcBef>
                <a:spcPts val="225"/>
              </a:spcBef>
            </a:pPr>
            <a:endParaRPr lang="en-US" sz="900" b="1" dirty="0">
              <a:latin typeface="Georgia"/>
              <a:cs typeface="Georgia"/>
            </a:endParaRPr>
          </a:p>
          <a:p>
            <a:pPr marL="256540" algn="ctr">
              <a:lnSpc>
                <a:spcPct val="100000"/>
              </a:lnSpc>
              <a:spcBef>
                <a:spcPts val="225"/>
              </a:spcBef>
            </a:pPr>
            <a:r>
              <a:rPr lang="ru-RU" sz="900" b="1" dirty="0">
                <a:latin typeface="Georgia"/>
                <a:cs typeface="Georgia"/>
              </a:rPr>
              <a:t>    </a:t>
            </a:r>
            <a:r>
              <a:rPr sz="900" b="1" dirty="0" err="1">
                <a:latin typeface="Georgia"/>
                <a:cs typeface="Georgia"/>
              </a:rPr>
              <a:t>Система</a:t>
            </a:r>
            <a:r>
              <a:rPr sz="900" b="1" spc="-5" dirty="0">
                <a:latin typeface="Georgia"/>
                <a:cs typeface="Georgia"/>
              </a:rPr>
              <a:t> </a:t>
            </a:r>
            <a:r>
              <a:rPr sz="900" b="1" dirty="0">
                <a:latin typeface="Georgia"/>
                <a:cs typeface="Georgia"/>
              </a:rPr>
              <a:t>2</a:t>
            </a:r>
            <a:endParaRPr sz="900" dirty="0">
              <a:latin typeface="Georgia"/>
              <a:cs typeface="Georgia"/>
            </a:endParaRPr>
          </a:p>
          <a:p>
            <a:pPr marL="377190" algn="ctr">
              <a:lnSpc>
                <a:spcPct val="100000"/>
              </a:lnSpc>
              <a:spcBef>
                <a:spcPts val="200"/>
              </a:spcBef>
            </a:pPr>
            <a:r>
              <a:rPr sz="900" dirty="0" err="1">
                <a:latin typeface="Georgia"/>
                <a:cs typeface="Georgia"/>
              </a:rPr>
              <a:t>Матем</a:t>
            </a:r>
            <a:r>
              <a:rPr sz="900" spc="-10" dirty="0" err="1">
                <a:latin typeface="Georgia"/>
                <a:cs typeface="Georgia"/>
              </a:rPr>
              <a:t>а</a:t>
            </a:r>
            <a:r>
              <a:rPr sz="900" dirty="0" err="1">
                <a:latin typeface="Georgia"/>
                <a:cs typeface="Georgia"/>
              </a:rPr>
              <a:t>ти</a:t>
            </a:r>
            <a:r>
              <a:rPr lang="ru-RU" sz="900" dirty="0">
                <a:latin typeface="Georgia"/>
                <a:cs typeface="Georgia"/>
              </a:rPr>
              <a:t>ка</a:t>
            </a:r>
            <a:endParaRPr lang="en-US" sz="900" dirty="0">
              <a:latin typeface="Georgia"/>
              <a:cs typeface="Georgia"/>
            </a:endParaRPr>
          </a:p>
          <a:p>
            <a:pPr marL="377190" algn="ctr">
              <a:lnSpc>
                <a:spcPct val="100000"/>
              </a:lnSpc>
              <a:spcBef>
                <a:spcPts val="200"/>
              </a:spcBef>
            </a:pPr>
            <a:r>
              <a:rPr lang="ru-RU" sz="900" dirty="0" err="1">
                <a:latin typeface="Georgia"/>
                <a:cs typeface="Georgia"/>
              </a:rPr>
              <a:t>В</a:t>
            </a:r>
            <a:r>
              <a:rPr sz="900" dirty="0" err="1">
                <a:latin typeface="Georgia"/>
                <a:cs typeface="Georgia"/>
              </a:rPr>
              <a:t>ероятно</a:t>
            </a:r>
            <a:r>
              <a:rPr sz="900" spc="-10" dirty="0" err="1">
                <a:latin typeface="Georgia"/>
                <a:cs typeface="Georgia"/>
              </a:rPr>
              <a:t>с</a:t>
            </a:r>
            <a:r>
              <a:rPr sz="900" dirty="0" err="1">
                <a:latin typeface="Georgia"/>
                <a:cs typeface="Georgia"/>
              </a:rPr>
              <a:t>ти</a:t>
            </a:r>
            <a:endParaRPr sz="900" dirty="0">
              <a:latin typeface="Georgia"/>
              <a:cs typeface="Georgia"/>
            </a:endParaRPr>
          </a:p>
          <a:p>
            <a:pPr marL="1071880">
              <a:lnSpc>
                <a:spcPct val="100000"/>
              </a:lnSpc>
              <a:spcBef>
                <a:spcPts val="640"/>
              </a:spcBef>
            </a:pPr>
            <a:r>
              <a:rPr sz="1000" dirty="0" err="1">
                <a:latin typeface="Georgia"/>
                <a:cs typeface="Georgia"/>
              </a:rPr>
              <a:t>Пять</a:t>
            </a:r>
            <a:r>
              <a:rPr sz="1000" dirty="0">
                <a:latin typeface="Georgia"/>
                <a:cs typeface="Georgia"/>
              </a:rPr>
              <a:t> чувств</a:t>
            </a: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2901315">
              <a:lnSpc>
                <a:spcPct val="100000"/>
              </a:lnSpc>
            </a:pPr>
            <a:r>
              <a:rPr sz="1000" dirty="0">
                <a:latin typeface="Georgia"/>
                <a:cs typeface="Georgia"/>
              </a:rPr>
              <a:t>Память</a:t>
            </a:r>
          </a:p>
        </p:txBody>
      </p:sp>
      <p:sp>
        <p:nvSpPr>
          <p:cNvPr id="10" name="object 7"/>
          <p:cNvSpPr/>
          <p:nvPr/>
        </p:nvSpPr>
        <p:spPr>
          <a:xfrm>
            <a:off x="207307" y="226160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3395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6224" y="3217007"/>
            <a:ext cx="4092575" cy="38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4265">
              <a:lnSpc>
                <a:spcPct val="100000"/>
              </a:lnSpc>
            </a:pPr>
            <a:r>
              <a:rPr sz="1200" b="1" dirty="0">
                <a:solidFill>
                  <a:srgbClr val="FF0000"/>
                </a:solidFill>
                <a:latin typeface="Georgia"/>
                <a:cs typeface="Georgia"/>
              </a:rPr>
              <a:t>РАМОЧНАЯ ПРЕДУБЕЖД</a:t>
            </a:r>
            <a:r>
              <a:rPr sz="1200" b="1" spc="-10" dirty="0">
                <a:solidFill>
                  <a:srgbClr val="FF0000"/>
                </a:solidFill>
                <a:latin typeface="Georgia"/>
                <a:cs typeface="Georgia"/>
              </a:rPr>
              <a:t>Е</a:t>
            </a:r>
            <a:r>
              <a:rPr sz="1200" b="1" dirty="0">
                <a:solidFill>
                  <a:srgbClr val="FF0000"/>
                </a:solidFill>
                <a:latin typeface="Georgia"/>
                <a:cs typeface="Georgia"/>
              </a:rPr>
              <a:t>ННОСТЬ</a:t>
            </a:r>
            <a:endParaRPr sz="12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endParaRPr sz="1000" dirty="0">
              <a:latin typeface="Calibri"/>
              <a:cs typeface="Calibri"/>
            </a:endParaRPr>
          </a:p>
        </p:txBody>
      </p:sp>
      <p:sp>
        <p:nvSpPr>
          <p:cNvPr id="5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7"/>
          <p:cNvSpPr/>
          <p:nvPr/>
        </p:nvSpPr>
        <p:spPr>
          <a:xfrm>
            <a:off x="3048" y="-26133"/>
            <a:ext cx="4940300" cy="3416300"/>
          </a:xfrm>
          <a:custGeom>
            <a:avLst/>
            <a:gdLst/>
            <a:ahLst/>
            <a:cxnLst/>
            <a:rect l="l" t="t" r="r" b="b"/>
            <a:pathLst>
              <a:path w="4940300" h="3416300">
                <a:moveTo>
                  <a:pt x="0" y="3416300"/>
                </a:moveTo>
                <a:lnTo>
                  <a:pt x="4940300" y="3416300"/>
                </a:lnTo>
                <a:lnTo>
                  <a:pt x="4940300" y="0"/>
                </a:lnTo>
                <a:lnTo>
                  <a:pt x="0" y="0"/>
                </a:lnTo>
                <a:lnTo>
                  <a:pt x="0" y="3416300"/>
                </a:lnTo>
                <a:close/>
              </a:path>
            </a:pathLst>
          </a:custGeom>
          <a:ln w="1270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48793" y="1911596"/>
            <a:ext cx="4000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70"/>
              </a:lnSpc>
            </a:pPr>
            <a:r>
              <a:rPr sz="900" dirty="0">
                <a:latin typeface="Arial"/>
                <a:cs typeface="Arial"/>
              </a:rPr>
              <a:t>•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10"/>
          <p:cNvSpPr txBox="1"/>
          <p:nvPr/>
        </p:nvSpPr>
        <p:spPr>
          <a:xfrm>
            <a:off x="1211961" y="224151"/>
            <a:ext cx="310832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75"/>
              </a:lnSpc>
            </a:pP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Вопрос</a:t>
            </a:r>
            <a:r>
              <a:rPr sz="1400" b="1" spc="5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1: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u="sng" spc="-355" dirty="0">
                <a:solidFill>
                  <a:srgbClr val="7C2981"/>
                </a:solidFill>
                <a:latin typeface="Times New Roman"/>
                <a:cs typeface="Times New Roman"/>
              </a:rPr>
              <a:t> </a:t>
            </a:r>
            <a:r>
              <a:rPr sz="1400" b="1" u="sng" spc="-5" dirty="0">
                <a:solidFill>
                  <a:srgbClr val="7C2981"/>
                </a:solidFill>
                <a:latin typeface="Georgia"/>
                <a:cs typeface="Georgia"/>
              </a:rPr>
              <a:t>Т</a:t>
            </a:r>
            <a:r>
              <a:rPr sz="1400" b="1" u="sng" spc="-10" dirty="0">
                <a:solidFill>
                  <a:srgbClr val="7C2981"/>
                </a:solidFill>
                <a:latin typeface="Georgia"/>
                <a:cs typeface="Georgia"/>
              </a:rPr>
              <a:t>Р</a:t>
            </a:r>
            <a:r>
              <a:rPr sz="1400" b="1" u="sng" spc="-5" dirty="0">
                <a:solidFill>
                  <a:srgbClr val="7C2981"/>
                </a:solidFill>
                <a:latin typeface="Georgia"/>
                <a:cs typeface="Georgia"/>
              </a:rPr>
              <a:t>УД</a:t>
            </a:r>
            <a:r>
              <a:rPr sz="1400" u="sng" spc="-350" dirty="0">
                <a:solidFill>
                  <a:srgbClr val="7C2981"/>
                </a:solidFill>
                <a:latin typeface="Times New Roman"/>
                <a:cs typeface="Times New Roman"/>
              </a:rPr>
              <a:t> </a:t>
            </a:r>
            <a:r>
              <a:rPr sz="1400" b="1" u="sng" spc="-5" dirty="0">
                <a:solidFill>
                  <a:srgbClr val="7C2981"/>
                </a:solidFill>
                <a:latin typeface="Georgia"/>
                <a:cs typeface="Georgia"/>
              </a:rPr>
              <a:t>НЫЕ</a:t>
            </a:r>
            <a:r>
              <a:rPr sz="1400" u="sng" dirty="0">
                <a:solidFill>
                  <a:srgbClr val="7C2981"/>
                </a:solidFill>
                <a:latin typeface="Times New Roman"/>
                <a:cs typeface="Times New Roman"/>
              </a:rPr>
              <a:t> </a:t>
            </a:r>
            <a:r>
              <a:rPr sz="1400" b="1" u="sng" spc="-5" dirty="0">
                <a:solidFill>
                  <a:srgbClr val="7C2981"/>
                </a:solidFill>
                <a:latin typeface="Georgia"/>
                <a:cs typeface="Georgia"/>
              </a:rPr>
              <a:t>РЕШЕН</a:t>
            </a:r>
            <a:r>
              <a:rPr sz="1400" u="sng" spc="-350" dirty="0">
                <a:solidFill>
                  <a:srgbClr val="7C2981"/>
                </a:solidFill>
                <a:latin typeface="Times New Roman"/>
                <a:cs typeface="Times New Roman"/>
              </a:rPr>
              <a:t> </a:t>
            </a:r>
            <a:r>
              <a:rPr sz="1400" b="1" u="sng" spc="-5" dirty="0">
                <a:solidFill>
                  <a:srgbClr val="7C2981"/>
                </a:solidFill>
                <a:latin typeface="Georgia"/>
                <a:cs typeface="Georgia"/>
              </a:rPr>
              <a:t>ИЯ</a:t>
            </a:r>
            <a:r>
              <a:rPr sz="1400" u="sng" spc="-20" dirty="0">
                <a:solidFill>
                  <a:srgbClr val="7C2981"/>
                </a:solidFill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378333" y="823072"/>
            <a:ext cx="4139565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sz="900" dirty="0">
                <a:latin typeface="Georgia"/>
                <a:cs typeface="Georgia"/>
              </a:rPr>
              <a:t>Вы руков</a:t>
            </a:r>
            <a:r>
              <a:rPr sz="900" spc="-5" dirty="0">
                <a:latin typeface="Georgia"/>
                <a:cs typeface="Georgia"/>
              </a:rPr>
              <a:t>о</a:t>
            </a:r>
            <a:r>
              <a:rPr sz="900" dirty="0">
                <a:latin typeface="Georgia"/>
                <a:cs typeface="Georgia"/>
              </a:rPr>
              <a:t>дите большой к</a:t>
            </a:r>
            <a:r>
              <a:rPr sz="900" spc="-5" dirty="0">
                <a:latin typeface="Georgia"/>
                <a:cs typeface="Georgia"/>
              </a:rPr>
              <a:t>о</a:t>
            </a:r>
            <a:r>
              <a:rPr sz="900" dirty="0">
                <a:latin typeface="Georgia"/>
                <a:cs typeface="Georgia"/>
              </a:rPr>
              <a:t>м</a:t>
            </a:r>
            <a:r>
              <a:rPr sz="900" spc="-5" dirty="0">
                <a:latin typeface="Georgia"/>
                <a:cs typeface="Georgia"/>
              </a:rPr>
              <a:t>п</a:t>
            </a:r>
            <a:r>
              <a:rPr sz="900" dirty="0">
                <a:latin typeface="Georgia"/>
                <a:cs typeface="Georgia"/>
              </a:rPr>
              <a:t>анией, которая столкнул</a:t>
            </a:r>
            <a:r>
              <a:rPr sz="900" spc="-10" dirty="0">
                <a:latin typeface="Georgia"/>
                <a:cs typeface="Georgia"/>
              </a:rPr>
              <a:t>а</a:t>
            </a:r>
            <a:r>
              <a:rPr sz="900" dirty="0">
                <a:latin typeface="Georgia"/>
                <a:cs typeface="Georgia"/>
              </a:rPr>
              <a:t>сь со сложным выбором.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Из</a:t>
            </a:r>
            <a:r>
              <a:rPr sz="900" spc="-5" dirty="0">
                <a:latin typeface="Georgia"/>
                <a:cs typeface="Georgia"/>
              </a:rPr>
              <a:t>-</a:t>
            </a:r>
            <a:r>
              <a:rPr sz="900" dirty="0">
                <a:latin typeface="Georgia"/>
                <a:cs typeface="Georgia"/>
              </a:rPr>
              <a:t>за стру</a:t>
            </a:r>
            <a:r>
              <a:rPr sz="900" spc="-5" dirty="0">
                <a:latin typeface="Georgia"/>
                <a:cs typeface="Georgia"/>
              </a:rPr>
              <a:t>к</a:t>
            </a:r>
            <a:r>
              <a:rPr sz="900" dirty="0">
                <a:latin typeface="Georgia"/>
                <a:cs typeface="Georgia"/>
              </a:rPr>
              <a:t>турн</a:t>
            </a:r>
            <a:r>
              <a:rPr sz="900" spc="-5" dirty="0">
                <a:latin typeface="Georgia"/>
                <a:cs typeface="Georgia"/>
              </a:rPr>
              <a:t>ы</a:t>
            </a:r>
            <a:r>
              <a:rPr sz="900" dirty="0">
                <a:latin typeface="Georgia"/>
                <a:cs typeface="Georgia"/>
              </a:rPr>
              <a:t>х изменений в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экономике о</a:t>
            </a:r>
            <a:r>
              <a:rPr sz="900" spc="-10" dirty="0">
                <a:latin typeface="Georgia"/>
                <a:cs typeface="Georgia"/>
              </a:rPr>
              <a:t>д</a:t>
            </a:r>
            <a:r>
              <a:rPr sz="900" dirty="0">
                <a:latin typeface="Georgia"/>
                <a:cs typeface="Georgia"/>
              </a:rPr>
              <a:t>ному из подразде</a:t>
            </a:r>
            <a:r>
              <a:rPr sz="900" spc="-5" dirty="0">
                <a:latin typeface="Georgia"/>
                <a:cs typeface="Georgia"/>
              </a:rPr>
              <a:t>л</a:t>
            </a:r>
            <a:r>
              <a:rPr sz="900" dirty="0">
                <a:latin typeface="Georgia"/>
                <a:cs typeface="Georgia"/>
              </a:rPr>
              <a:t>ений компании, в котором 6000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рабочих,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гро</a:t>
            </a:r>
            <a:r>
              <a:rPr sz="900" spc="-5" dirty="0">
                <a:latin typeface="Georgia"/>
                <a:cs typeface="Georgia"/>
              </a:rPr>
              <a:t>з</a:t>
            </a:r>
            <a:r>
              <a:rPr sz="900" dirty="0">
                <a:latin typeface="Georgia"/>
                <a:cs typeface="Georgia"/>
              </a:rPr>
              <a:t>ит зак</a:t>
            </a:r>
            <a:r>
              <a:rPr sz="900" spc="-5" dirty="0">
                <a:latin typeface="Georgia"/>
                <a:cs typeface="Georgia"/>
              </a:rPr>
              <a:t>р</a:t>
            </a:r>
            <a:r>
              <a:rPr sz="900" dirty="0">
                <a:latin typeface="Georgia"/>
                <a:cs typeface="Georgia"/>
              </a:rPr>
              <a:t>ыт</a:t>
            </a:r>
            <a:r>
              <a:rPr sz="900" spc="-5" dirty="0">
                <a:latin typeface="Georgia"/>
                <a:cs typeface="Georgia"/>
              </a:rPr>
              <a:t>и</a:t>
            </a:r>
            <a:r>
              <a:rPr sz="900" dirty="0">
                <a:latin typeface="Georgia"/>
                <a:cs typeface="Georgia"/>
              </a:rPr>
              <a:t>е.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Ваш персонал ви</a:t>
            </a:r>
            <a:r>
              <a:rPr sz="900" spc="-5" dirty="0">
                <a:latin typeface="Georgia"/>
                <a:cs typeface="Georgia"/>
              </a:rPr>
              <a:t>д</a:t>
            </a:r>
            <a:r>
              <a:rPr sz="900" dirty="0">
                <a:latin typeface="Georgia"/>
                <a:cs typeface="Georgia"/>
              </a:rPr>
              <a:t>ит два возмо</a:t>
            </a:r>
            <a:r>
              <a:rPr sz="900" spc="-10" dirty="0">
                <a:latin typeface="Georgia"/>
                <a:cs typeface="Georgia"/>
              </a:rPr>
              <a:t>ж</a:t>
            </a:r>
            <a:r>
              <a:rPr sz="900" dirty="0">
                <a:latin typeface="Georgia"/>
                <a:cs typeface="Georgia"/>
              </a:rPr>
              <a:t>ных пути ре</a:t>
            </a:r>
            <a:r>
              <a:rPr sz="900" spc="-10" dirty="0">
                <a:latin typeface="Georgia"/>
                <a:cs typeface="Georgia"/>
              </a:rPr>
              <a:t>ш</a:t>
            </a:r>
            <a:r>
              <a:rPr sz="900" dirty="0">
                <a:latin typeface="Georgia"/>
                <a:cs typeface="Georgia"/>
              </a:rPr>
              <a:t>ения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кризиса.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План А </a:t>
            </a:r>
            <a:r>
              <a:rPr sz="900" spc="-5" dirty="0">
                <a:latin typeface="Georgia"/>
                <a:cs typeface="Georgia"/>
              </a:rPr>
              <a:t>п</a:t>
            </a:r>
            <a:r>
              <a:rPr sz="900" dirty="0">
                <a:latin typeface="Georgia"/>
                <a:cs typeface="Georgia"/>
              </a:rPr>
              <a:t>редполагает частичное </a:t>
            </a:r>
            <a:r>
              <a:rPr sz="900" spc="-10" dirty="0">
                <a:latin typeface="Georgia"/>
                <a:cs typeface="Georgia"/>
              </a:rPr>
              <a:t>з</a:t>
            </a:r>
            <a:r>
              <a:rPr sz="900" dirty="0">
                <a:latin typeface="Georgia"/>
                <a:cs typeface="Georgia"/>
              </a:rPr>
              <a:t>акрыт</a:t>
            </a:r>
            <a:r>
              <a:rPr sz="900" spc="-5" dirty="0">
                <a:latin typeface="Georgia"/>
                <a:cs typeface="Georgia"/>
              </a:rPr>
              <a:t>и</a:t>
            </a:r>
            <a:r>
              <a:rPr sz="900" dirty="0">
                <a:latin typeface="Georgia"/>
                <a:cs typeface="Georgia"/>
              </a:rPr>
              <a:t>е и сокр</a:t>
            </a:r>
            <a:r>
              <a:rPr sz="900" spc="-10" dirty="0">
                <a:latin typeface="Georgia"/>
                <a:cs typeface="Georgia"/>
              </a:rPr>
              <a:t>а</a:t>
            </a:r>
            <a:r>
              <a:rPr sz="900" dirty="0">
                <a:latin typeface="Georgia"/>
                <a:cs typeface="Georgia"/>
              </a:rPr>
              <a:t>щение не</a:t>
            </a:r>
            <a:r>
              <a:rPr sz="900" spc="-5" dirty="0">
                <a:latin typeface="Georgia"/>
                <a:cs typeface="Georgia"/>
              </a:rPr>
              <a:t>к</a:t>
            </a:r>
            <a:r>
              <a:rPr sz="900" dirty="0">
                <a:latin typeface="Georgia"/>
                <a:cs typeface="Georgia"/>
              </a:rPr>
              <a:t>от</a:t>
            </a:r>
            <a:r>
              <a:rPr sz="900" spc="-10" dirty="0">
                <a:latin typeface="Georgia"/>
                <a:cs typeface="Georgia"/>
              </a:rPr>
              <a:t>о</a:t>
            </a:r>
            <a:r>
              <a:rPr sz="900" dirty="0">
                <a:latin typeface="Georgia"/>
                <a:cs typeface="Georgia"/>
              </a:rPr>
              <a:t>рого числа </a:t>
            </a:r>
            <a:r>
              <a:rPr sz="900" dirty="0" err="1">
                <a:latin typeface="Georgia"/>
                <a:cs typeface="Georgia"/>
              </a:rPr>
              <a:t>ра</a:t>
            </a:r>
            <a:r>
              <a:rPr sz="900" spc="-5" dirty="0" err="1">
                <a:latin typeface="Georgia"/>
                <a:cs typeface="Georgia"/>
              </a:rPr>
              <a:t>б</a:t>
            </a:r>
            <a:r>
              <a:rPr sz="900" dirty="0" err="1">
                <a:latin typeface="Georgia"/>
                <a:cs typeface="Georgia"/>
              </a:rPr>
              <a:t>очих</a:t>
            </a:r>
            <a:r>
              <a:rPr sz="900" dirty="0">
                <a:latin typeface="Georgia"/>
                <a:cs typeface="Georgia"/>
              </a:rPr>
              <a:t>.</a:t>
            </a:r>
            <a:endParaRPr lang="ru-RU" sz="900" dirty="0">
              <a:latin typeface="Georgia"/>
              <a:cs typeface="Georgia"/>
            </a:endParaRPr>
          </a:p>
          <a:p>
            <a:pPr algn="just">
              <a:lnSpc>
                <a:spcPct val="100000"/>
              </a:lnSpc>
            </a:pPr>
            <a:r>
              <a:rPr sz="900" dirty="0" err="1">
                <a:latin typeface="Georgia"/>
                <a:cs typeface="Georgia"/>
              </a:rPr>
              <a:t>План</a:t>
            </a:r>
            <a:r>
              <a:rPr sz="900" dirty="0">
                <a:latin typeface="Georgia"/>
                <a:cs typeface="Georgia"/>
              </a:rPr>
              <a:t> Б подразумевает авантюру, </a:t>
            </a:r>
            <a:r>
              <a:rPr sz="900" spc="-10" dirty="0">
                <a:latin typeface="Georgia"/>
                <a:cs typeface="Georgia"/>
              </a:rPr>
              <a:t>р</a:t>
            </a:r>
            <a:r>
              <a:rPr sz="900" dirty="0">
                <a:latin typeface="Georgia"/>
                <a:cs typeface="Georgia"/>
              </a:rPr>
              <a:t>е</a:t>
            </a:r>
            <a:r>
              <a:rPr sz="900" spc="-5" dirty="0">
                <a:latin typeface="Georgia"/>
                <a:cs typeface="Georgia"/>
              </a:rPr>
              <a:t>з</a:t>
            </a:r>
            <a:r>
              <a:rPr sz="900" dirty="0">
                <a:latin typeface="Georgia"/>
                <a:cs typeface="Georgia"/>
              </a:rPr>
              <a:t>ультатом которой стан</a:t>
            </a:r>
            <a:r>
              <a:rPr sz="900" spc="-5" dirty="0">
                <a:latin typeface="Georgia"/>
                <a:cs typeface="Georgia"/>
              </a:rPr>
              <a:t>е</a:t>
            </a:r>
            <a:r>
              <a:rPr sz="900" dirty="0">
                <a:latin typeface="Georgia"/>
                <a:cs typeface="Georgia"/>
              </a:rPr>
              <a:t>т </a:t>
            </a:r>
            <a:r>
              <a:rPr sz="900" spc="-10" dirty="0" err="1">
                <a:latin typeface="Georgia"/>
                <a:cs typeface="Georgia"/>
              </a:rPr>
              <a:t>л</a:t>
            </a:r>
            <a:r>
              <a:rPr sz="900" dirty="0" err="1">
                <a:latin typeface="Georgia"/>
                <a:cs typeface="Georgia"/>
              </a:rPr>
              <a:t>ибо</a:t>
            </a:r>
            <a:r>
              <a:rPr sz="900" dirty="0">
                <a:latin typeface="Georgia"/>
                <a:cs typeface="Georgia"/>
              </a:rPr>
              <a:t> </a:t>
            </a:r>
            <a:r>
              <a:rPr lang="ru-RU" sz="900" dirty="0">
                <a:latin typeface="Georgia"/>
                <a:cs typeface="Georgia"/>
              </a:rPr>
              <a:t>0</a:t>
            </a:r>
            <a:r>
              <a:rPr sz="900" dirty="0">
                <a:latin typeface="Georgia"/>
                <a:cs typeface="Georgia"/>
              </a:rPr>
              <a:t>,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либо 6000 рабочих ме</a:t>
            </a:r>
            <a:r>
              <a:rPr sz="900" spc="-10" dirty="0">
                <a:latin typeface="Georgia"/>
                <a:cs typeface="Georgia"/>
              </a:rPr>
              <a:t>с</a:t>
            </a:r>
            <a:r>
              <a:rPr sz="900" dirty="0">
                <a:latin typeface="Georgia"/>
                <a:cs typeface="Georgia"/>
              </a:rPr>
              <a:t>т. </a:t>
            </a:r>
            <a:r>
              <a:rPr lang="ru-RU" sz="900" dirty="0">
                <a:latin typeface="Georgia"/>
                <a:cs typeface="Georgia"/>
              </a:rPr>
              <a:t>П</a:t>
            </a:r>
            <a:r>
              <a:rPr sz="900" dirty="0" err="1">
                <a:latin typeface="Georgia"/>
                <a:cs typeface="Georgia"/>
              </a:rPr>
              <a:t>ос</a:t>
            </a:r>
            <a:r>
              <a:rPr sz="900" spc="-5" dirty="0" err="1">
                <a:latin typeface="Georgia"/>
                <a:cs typeface="Georgia"/>
              </a:rPr>
              <a:t>л</a:t>
            </a:r>
            <a:r>
              <a:rPr sz="900" dirty="0" err="1">
                <a:latin typeface="Georgia"/>
                <a:cs typeface="Georgia"/>
              </a:rPr>
              <a:t>едствия</a:t>
            </a:r>
            <a:r>
              <a:rPr sz="900" dirty="0">
                <a:latin typeface="Georgia"/>
                <a:cs typeface="Georgia"/>
              </a:rPr>
              <a:t> двух п</a:t>
            </a:r>
            <a:r>
              <a:rPr sz="900" spc="-5" dirty="0">
                <a:latin typeface="Georgia"/>
                <a:cs typeface="Georgia"/>
              </a:rPr>
              <a:t>л</a:t>
            </a:r>
            <a:r>
              <a:rPr sz="900" dirty="0">
                <a:latin typeface="Georgia"/>
                <a:cs typeface="Georgia"/>
              </a:rPr>
              <a:t>анов следующи</a:t>
            </a:r>
            <a:r>
              <a:rPr sz="900" spc="5" dirty="0">
                <a:latin typeface="Georgia"/>
                <a:cs typeface="Georgia"/>
              </a:rPr>
              <a:t>е</a:t>
            </a:r>
            <a:r>
              <a:rPr sz="900" dirty="0">
                <a:latin typeface="Georgia"/>
                <a:cs typeface="Georgia"/>
              </a:rPr>
              <a:t>:</a:t>
            </a:r>
          </a:p>
        </p:txBody>
      </p:sp>
      <p:sp>
        <p:nvSpPr>
          <p:cNvPr id="11" name="object 12"/>
          <p:cNvSpPr txBox="1"/>
          <p:nvPr/>
        </p:nvSpPr>
        <p:spPr>
          <a:xfrm>
            <a:off x="2208947" y="1911596"/>
            <a:ext cx="2431358" cy="979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marR="168275" indent="-171450">
              <a:lnSpc>
                <a:spcPct val="101099"/>
              </a:lnSpc>
              <a:buFont typeface="Arial" panose="020B0604020202020204" pitchFamily="34" charset="0"/>
              <a:buChar char="•"/>
            </a:pPr>
            <a:r>
              <a:rPr sz="900" dirty="0">
                <a:latin typeface="Georgia"/>
                <a:cs typeface="Georgia"/>
              </a:rPr>
              <a:t>Если </a:t>
            </a:r>
            <a:r>
              <a:rPr sz="900" spc="-5" dirty="0">
                <a:latin typeface="Georgia"/>
                <a:cs typeface="Georgia"/>
              </a:rPr>
              <a:t>п</a:t>
            </a:r>
            <a:r>
              <a:rPr sz="900" dirty="0">
                <a:latin typeface="Georgia"/>
                <a:cs typeface="Georgia"/>
              </a:rPr>
              <a:t>рин</a:t>
            </a:r>
            <a:r>
              <a:rPr sz="900" spc="-5" dirty="0">
                <a:latin typeface="Georgia"/>
                <a:cs typeface="Georgia"/>
              </a:rPr>
              <a:t>я</a:t>
            </a:r>
            <a:r>
              <a:rPr sz="900" dirty="0">
                <a:latin typeface="Georgia"/>
                <a:cs typeface="Georgia"/>
              </a:rPr>
              <a:t>ть П</a:t>
            </a:r>
            <a:r>
              <a:rPr sz="900" spc="-5" dirty="0">
                <a:latin typeface="Georgia"/>
                <a:cs typeface="Georgia"/>
              </a:rPr>
              <a:t>л</a:t>
            </a:r>
            <a:r>
              <a:rPr sz="900" dirty="0">
                <a:latin typeface="Georgia"/>
                <a:cs typeface="Georgia"/>
              </a:rPr>
              <a:t>ан А, </a:t>
            </a:r>
            <a:r>
              <a:rPr lang="ru-RU" sz="900" dirty="0">
                <a:latin typeface="Georgia"/>
                <a:cs typeface="Georgia"/>
              </a:rPr>
              <a:t>то </a:t>
            </a:r>
            <a:r>
              <a:rPr sz="900" spc="-5" dirty="0" err="1">
                <a:latin typeface="Georgia"/>
                <a:cs typeface="Georgia"/>
              </a:rPr>
              <a:t>б</a:t>
            </a:r>
            <a:r>
              <a:rPr sz="900" dirty="0" err="1">
                <a:latin typeface="Georgia"/>
                <a:cs typeface="Georgia"/>
              </a:rPr>
              <a:t>удет</a:t>
            </a:r>
            <a:r>
              <a:rPr sz="900" dirty="0">
                <a:latin typeface="Georgia"/>
                <a:cs typeface="Georgia"/>
              </a:rPr>
              <a:t> сохранено 2</a:t>
            </a:r>
            <a:r>
              <a:rPr sz="900" spc="-10" dirty="0">
                <a:latin typeface="Georgia"/>
                <a:cs typeface="Georgia"/>
              </a:rPr>
              <a:t>0</a:t>
            </a:r>
            <a:r>
              <a:rPr sz="900" dirty="0">
                <a:latin typeface="Georgia"/>
                <a:cs typeface="Georgia"/>
              </a:rPr>
              <a:t>00 </a:t>
            </a:r>
            <a:r>
              <a:rPr sz="900" dirty="0" err="1">
                <a:latin typeface="Georgia"/>
                <a:cs typeface="Georgia"/>
              </a:rPr>
              <a:t>рабочих</a:t>
            </a:r>
            <a:r>
              <a:rPr sz="900" dirty="0">
                <a:latin typeface="Georgia"/>
                <a:cs typeface="Georgia"/>
              </a:rPr>
              <a:t> </a:t>
            </a:r>
            <a:r>
              <a:rPr sz="900" dirty="0" err="1">
                <a:latin typeface="Georgia"/>
                <a:cs typeface="Georgia"/>
              </a:rPr>
              <a:t>м</a:t>
            </a:r>
            <a:r>
              <a:rPr sz="900" spc="-10" dirty="0" err="1">
                <a:latin typeface="Georgia"/>
                <a:cs typeface="Georgia"/>
              </a:rPr>
              <a:t>е</a:t>
            </a:r>
            <a:r>
              <a:rPr sz="900" dirty="0" err="1">
                <a:latin typeface="Georgia"/>
                <a:cs typeface="Georgia"/>
              </a:rPr>
              <a:t>ст</a:t>
            </a:r>
            <a:r>
              <a:rPr lang="ru-RU" sz="900" dirty="0">
                <a:latin typeface="Georgia"/>
                <a:cs typeface="Georgia"/>
              </a:rPr>
              <a:t>;</a:t>
            </a:r>
            <a:endParaRPr lang="en-US" sz="900" dirty="0">
              <a:latin typeface="Georgia"/>
              <a:cs typeface="Georgia"/>
            </a:endParaRPr>
          </a:p>
          <a:p>
            <a:pPr marL="342900" marR="168275" indent="-171450">
              <a:lnSpc>
                <a:spcPct val="101099"/>
              </a:lnSpc>
              <a:buFont typeface="Arial" panose="020B0604020202020204" pitchFamily="34" charset="0"/>
              <a:buChar char="•"/>
            </a:pPr>
            <a:r>
              <a:rPr sz="900" dirty="0" err="1">
                <a:latin typeface="Georgia"/>
                <a:cs typeface="Georgia"/>
              </a:rPr>
              <a:t>Если</a:t>
            </a:r>
            <a:r>
              <a:rPr sz="900" dirty="0">
                <a:latin typeface="Georgia"/>
                <a:cs typeface="Georgia"/>
              </a:rPr>
              <a:t> </a:t>
            </a:r>
            <a:r>
              <a:rPr sz="900" spc="-5" dirty="0">
                <a:latin typeface="Georgia"/>
                <a:cs typeface="Georgia"/>
              </a:rPr>
              <a:t>п</a:t>
            </a:r>
            <a:r>
              <a:rPr sz="900" dirty="0">
                <a:latin typeface="Georgia"/>
                <a:cs typeface="Georgia"/>
              </a:rPr>
              <a:t>рин</a:t>
            </a:r>
            <a:r>
              <a:rPr sz="900" spc="-5" dirty="0">
                <a:latin typeface="Georgia"/>
                <a:cs typeface="Georgia"/>
              </a:rPr>
              <a:t>я</a:t>
            </a:r>
            <a:r>
              <a:rPr sz="900" dirty="0">
                <a:latin typeface="Georgia"/>
                <a:cs typeface="Georgia"/>
              </a:rPr>
              <a:t>ть П</a:t>
            </a:r>
            <a:r>
              <a:rPr sz="900" spc="-5" dirty="0">
                <a:latin typeface="Georgia"/>
                <a:cs typeface="Georgia"/>
              </a:rPr>
              <a:t>л</a:t>
            </a:r>
            <a:r>
              <a:rPr sz="900" dirty="0">
                <a:latin typeface="Georgia"/>
                <a:cs typeface="Georgia"/>
              </a:rPr>
              <a:t>ан Б, то вероятно</a:t>
            </a:r>
            <a:r>
              <a:rPr sz="900" spc="-10" dirty="0">
                <a:latin typeface="Georgia"/>
                <a:cs typeface="Georgia"/>
              </a:rPr>
              <a:t>с</a:t>
            </a:r>
            <a:r>
              <a:rPr sz="900" dirty="0">
                <a:latin typeface="Georgia"/>
                <a:cs typeface="Georgia"/>
              </a:rPr>
              <a:t>ть </a:t>
            </a:r>
            <a:r>
              <a:rPr sz="900" spc="-10" dirty="0">
                <a:latin typeface="Georgia"/>
                <a:cs typeface="Georgia"/>
              </a:rPr>
              <a:t>с</a:t>
            </a:r>
            <a:r>
              <a:rPr sz="900" dirty="0">
                <a:latin typeface="Georgia"/>
                <a:cs typeface="Georgia"/>
              </a:rPr>
              <a:t>охранить 60</a:t>
            </a:r>
            <a:r>
              <a:rPr sz="900" spc="-10" dirty="0">
                <a:latin typeface="Georgia"/>
                <a:cs typeface="Georgia"/>
              </a:rPr>
              <a:t>0</a:t>
            </a:r>
            <a:r>
              <a:rPr sz="900" dirty="0">
                <a:latin typeface="Georgia"/>
                <a:cs typeface="Georgia"/>
              </a:rPr>
              <a:t>0 рабочих ме</a:t>
            </a:r>
            <a:r>
              <a:rPr sz="900" spc="-10" dirty="0">
                <a:latin typeface="Georgia"/>
                <a:cs typeface="Georgia"/>
              </a:rPr>
              <a:t>с</a:t>
            </a:r>
            <a:r>
              <a:rPr sz="900" dirty="0">
                <a:latin typeface="Georgia"/>
                <a:cs typeface="Georgia"/>
              </a:rPr>
              <a:t>т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состав</a:t>
            </a:r>
            <a:r>
              <a:rPr sz="900" spc="-5" dirty="0">
                <a:latin typeface="Georgia"/>
                <a:cs typeface="Georgia"/>
              </a:rPr>
              <a:t>и</a:t>
            </a:r>
            <a:r>
              <a:rPr sz="900" dirty="0">
                <a:latin typeface="Georgia"/>
                <a:cs typeface="Georgia"/>
              </a:rPr>
              <a:t>т одну треть, в то </a:t>
            </a:r>
            <a:r>
              <a:rPr sz="900" spc="-5" dirty="0">
                <a:latin typeface="Georgia"/>
                <a:cs typeface="Georgia"/>
              </a:rPr>
              <a:t>в</a:t>
            </a:r>
            <a:r>
              <a:rPr sz="900" dirty="0">
                <a:latin typeface="Georgia"/>
                <a:cs typeface="Georgia"/>
              </a:rPr>
              <a:t>ремя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 err="1">
                <a:latin typeface="Georgia"/>
                <a:cs typeface="Georgia"/>
              </a:rPr>
              <a:t>как</a:t>
            </a:r>
            <a:r>
              <a:rPr sz="900" dirty="0">
                <a:latin typeface="Georgia"/>
                <a:cs typeface="Georgia"/>
              </a:rPr>
              <a:t> </a:t>
            </a:r>
            <a:r>
              <a:rPr sz="900" dirty="0" err="1">
                <a:latin typeface="Georgia"/>
                <a:cs typeface="Georgia"/>
              </a:rPr>
              <a:t>веро</a:t>
            </a:r>
            <a:r>
              <a:rPr sz="900" spc="-10" dirty="0" err="1">
                <a:latin typeface="Georgia"/>
                <a:cs typeface="Georgia"/>
              </a:rPr>
              <a:t>я</a:t>
            </a:r>
            <a:r>
              <a:rPr sz="900" spc="-5" dirty="0" err="1">
                <a:latin typeface="Georgia"/>
                <a:cs typeface="Georgia"/>
              </a:rPr>
              <a:t>т</a:t>
            </a:r>
            <a:r>
              <a:rPr sz="900" dirty="0" err="1">
                <a:latin typeface="Georgia"/>
                <a:cs typeface="Georgia"/>
              </a:rPr>
              <a:t>ность</a:t>
            </a:r>
            <a:r>
              <a:rPr lang="en-US" sz="900" dirty="0">
                <a:latin typeface="Georgia"/>
                <a:cs typeface="Georgia"/>
              </a:rPr>
              <a:t> </a:t>
            </a:r>
            <a:r>
              <a:rPr sz="900" dirty="0" err="1">
                <a:latin typeface="Georgia"/>
                <a:cs typeface="Georgia"/>
              </a:rPr>
              <a:t>потеря</a:t>
            </a:r>
            <a:r>
              <a:rPr sz="900" spc="-5" dirty="0" err="1">
                <a:latin typeface="Georgia"/>
                <a:cs typeface="Georgia"/>
              </a:rPr>
              <a:t>т</a:t>
            </a:r>
            <a:r>
              <a:rPr sz="900" dirty="0" err="1">
                <a:latin typeface="Georgia"/>
                <a:cs typeface="Georgia"/>
              </a:rPr>
              <a:t>ь</a:t>
            </a:r>
            <a:r>
              <a:rPr sz="900" dirty="0">
                <a:latin typeface="Georgia"/>
                <a:cs typeface="Georgia"/>
              </a:rPr>
              <a:t> все рабочие</a:t>
            </a:r>
            <a:r>
              <a:rPr sz="900" spc="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ме</a:t>
            </a:r>
            <a:r>
              <a:rPr sz="900" spc="-10" dirty="0">
                <a:latin typeface="Georgia"/>
                <a:cs typeface="Georgia"/>
              </a:rPr>
              <a:t>с</a:t>
            </a:r>
            <a:r>
              <a:rPr sz="900" dirty="0">
                <a:latin typeface="Georgia"/>
                <a:cs typeface="Georgia"/>
              </a:rPr>
              <a:t>та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— две трети.</a:t>
            </a:r>
          </a:p>
        </p:txBody>
      </p:sp>
      <p:sp>
        <p:nvSpPr>
          <p:cNvPr id="12" name="object 13"/>
          <p:cNvSpPr txBox="1"/>
          <p:nvPr/>
        </p:nvSpPr>
        <p:spPr>
          <a:xfrm>
            <a:off x="416433" y="1926448"/>
            <a:ext cx="1866262" cy="27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1099"/>
              </a:lnSpc>
            </a:pPr>
            <a:r>
              <a:rPr sz="900" dirty="0">
                <a:latin typeface="Georgia"/>
                <a:cs typeface="Georgia"/>
              </a:rPr>
              <a:t>Если </a:t>
            </a:r>
            <a:r>
              <a:rPr sz="900" spc="-5" dirty="0">
                <a:latin typeface="Georgia"/>
                <a:cs typeface="Georgia"/>
              </a:rPr>
              <a:t>п</a:t>
            </a:r>
            <a:r>
              <a:rPr sz="900" dirty="0">
                <a:latin typeface="Georgia"/>
                <a:cs typeface="Georgia"/>
              </a:rPr>
              <a:t>рин</a:t>
            </a:r>
            <a:r>
              <a:rPr sz="900" spc="-5" dirty="0">
                <a:latin typeface="Georgia"/>
                <a:cs typeface="Georgia"/>
              </a:rPr>
              <a:t>я</a:t>
            </a:r>
            <a:r>
              <a:rPr sz="900" dirty="0">
                <a:latin typeface="Georgia"/>
                <a:cs typeface="Georgia"/>
              </a:rPr>
              <a:t>ть П</a:t>
            </a:r>
            <a:r>
              <a:rPr sz="900" spc="-5" dirty="0">
                <a:latin typeface="Georgia"/>
                <a:cs typeface="Georgia"/>
              </a:rPr>
              <a:t>л</a:t>
            </a:r>
            <a:r>
              <a:rPr sz="900" dirty="0">
                <a:latin typeface="Georgia"/>
                <a:cs typeface="Georgia"/>
              </a:rPr>
              <a:t>ан А, </a:t>
            </a:r>
            <a:r>
              <a:rPr lang="ru-RU" sz="900" dirty="0">
                <a:latin typeface="Georgia"/>
                <a:cs typeface="Georgia"/>
              </a:rPr>
              <a:t>то </a:t>
            </a:r>
            <a:r>
              <a:rPr sz="900" spc="-5" dirty="0" err="1">
                <a:latin typeface="Georgia"/>
                <a:cs typeface="Georgia"/>
              </a:rPr>
              <a:t>б</a:t>
            </a:r>
            <a:r>
              <a:rPr sz="900" dirty="0" err="1">
                <a:latin typeface="Georgia"/>
                <a:cs typeface="Georgia"/>
              </a:rPr>
              <a:t>удет</a:t>
            </a:r>
            <a:r>
              <a:rPr sz="900" dirty="0">
                <a:latin typeface="Georgia"/>
                <a:cs typeface="Georgia"/>
              </a:rPr>
              <a:t> потеряно 40</a:t>
            </a:r>
            <a:r>
              <a:rPr sz="900" spc="-10" dirty="0">
                <a:latin typeface="Georgia"/>
                <a:cs typeface="Georgia"/>
              </a:rPr>
              <a:t>0</a:t>
            </a:r>
            <a:r>
              <a:rPr sz="900" dirty="0">
                <a:latin typeface="Georgia"/>
                <a:cs typeface="Georgia"/>
              </a:rPr>
              <a:t>0 </a:t>
            </a:r>
            <a:r>
              <a:rPr sz="900" dirty="0" err="1">
                <a:latin typeface="Georgia"/>
                <a:cs typeface="Georgia"/>
              </a:rPr>
              <a:t>рабочих</a:t>
            </a:r>
            <a:r>
              <a:rPr sz="900" dirty="0">
                <a:latin typeface="Georgia"/>
                <a:cs typeface="Georgia"/>
              </a:rPr>
              <a:t> </a:t>
            </a:r>
            <a:r>
              <a:rPr sz="900" dirty="0" err="1">
                <a:latin typeface="Georgia"/>
                <a:cs typeface="Georgia"/>
              </a:rPr>
              <a:t>ме</a:t>
            </a:r>
            <a:r>
              <a:rPr sz="900" spc="-10" dirty="0" err="1">
                <a:latin typeface="Georgia"/>
                <a:cs typeface="Georgia"/>
              </a:rPr>
              <a:t>с</a:t>
            </a:r>
            <a:r>
              <a:rPr sz="900" dirty="0" err="1">
                <a:latin typeface="Georgia"/>
                <a:cs typeface="Georgia"/>
              </a:rPr>
              <a:t>т</a:t>
            </a:r>
            <a:r>
              <a:rPr lang="ru-RU" sz="900" dirty="0">
                <a:latin typeface="Georgia"/>
                <a:cs typeface="Georgia"/>
              </a:rPr>
              <a:t>;</a:t>
            </a:r>
            <a:endParaRPr sz="900" dirty="0">
              <a:latin typeface="Georgia"/>
              <a:cs typeface="Georgia"/>
            </a:endParaRPr>
          </a:p>
        </p:txBody>
      </p:sp>
      <p:sp>
        <p:nvSpPr>
          <p:cNvPr id="13" name="object 14"/>
          <p:cNvSpPr txBox="1"/>
          <p:nvPr/>
        </p:nvSpPr>
        <p:spPr>
          <a:xfrm>
            <a:off x="244983" y="2233161"/>
            <a:ext cx="2114830" cy="671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indent="-171450">
              <a:lnSpc>
                <a:spcPct val="97400"/>
              </a:lnSpc>
              <a:buFont typeface="Arial"/>
              <a:buChar char="•"/>
              <a:tabLst>
                <a:tab pos="170815" algn="l"/>
              </a:tabLst>
            </a:pPr>
            <a:r>
              <a:rPr sz="900" dirty="0">
                <a:latin typeface="Georgia"/>
                <a:cs typeface="Georgia"/>
              </a:rPr>
              <a:t>Если </a:t>
            </a:r>
            <a:r>
              <a:rPr sz="900" spc="-5" dirty="0">
                <a:latin typeface="Georgia"/>
                <a:cs typeface="Georgia"/>
              </a:rPr>
              <a:t>п</a:t>
            </a:r>
            <a:r>
              <a:rPr sz="900" dirty="0">
                <a:latin typeface="Georgia"/>
                <a:cs typeface="Georgia"/>
              </a:rPr>
              <a:t>рин</a:t>
            </a:r>
            <a:r>
              <a:rPr sz="900" spc="-5" dirty="0">
                <a:latin typeface="Georgia"/>
                <a:cs typeface="Georgia"/>
              </a:rPr>
              <a:t>я</a:t>
            </a:r>
            <a:r>
              <a:rPr sz="900" dirty="0">
                <a:latin typeface="Georgia"/>
                <a:cs typeface="Georgia"/>
              </a:rPr>
              <a:t>ть П</a:t>
            </a:r>
            <a:r>
              <a:rPr sz="900" spc="-5" dirty="0">
                <a:latin typeface="Georgia"/>
                <a:cs typeface="Georgia"/>
              </a:rPr>
              <a:t>л</a:t>
            </a:r>
            <a:r>
              <a:rPr sz="900" dirty="0">
                <a:latin typeface="Georgia"/>
                <a:cs typeface="Georgia"/>
              </a:rPr>
              <a:t>ан Б, то вероятно</a:t>
            </a:r>
            <a:r>
              <a:rPr sz="900" spc="-10" dirty="0">
                <a:latin typeface="Georgia"/>
                <a:cs typeface="Georgia"/>
              </a:rPr>
              <a:t>с</a:t>
            </a:r>
            <a:r>
              <a:rPr sz="900" dirty="0">
                <a:latin typeface="Georgia"/>
                <a:cs typeface="Georgia"/>
              </a:rPr>
              <a:t>ть </a:t>
            </a:r>
            <a:r>
              <a:rPr sz="900" spc="-10" dirty="0">
                <a:latin typeface="Georgia"/>
                <a:cs typeface="Georgia"/>
              </a:rPr>
              <a:t>с</a:t>
            </a:r>
            <a:r>
              <a:rPr sz="900" dirty="0">
                <a:latin typeface="Georgia"/>
                <a:cs typeface="Georgia"/>
              </a:rPr>
              <a:t>охранить все рабоч</a:t>
            </a:r>
            <a:r>
              <a:rPr sz="900" spc="-5" dirty="0">
                <a:latin typeface="Georgia"/>
                <a:cs typeface="Georgia"/>
              </a:rPr>
              <a:t>и</a:t>
            </a:r>
            <a:r>
              <a:rPr sz="900" dirty="0">
                <a:latin typeface="Georgia"/>
                <a:cs typeface="Georgia"/>
              </a:rPr>
              <a:t>е места составит одну треть, в то </a:t>
            </a:r>
            <a:r>
              <a:rPr sz="900" spc="-5" dirty="0">
                <a:latin typeface="Georgia"/>
                <a:cs typeface="Georgia"/>
              </a:rPr>
              <a:t>в</a:t>
            </a:r>
            <a:r>
              <a:rPr sz="900" dirty="0">
                <a:latin typeface="Georgia"/>
                <a:cs typeface="Georgia"/>
              </a:rPr>
              <a:t>ремя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как вероятно</a:t>
            </a:r>
            <a:r>
              <a:rPr sz="900" spc="-10" dirty="0">
                <a:latin typeface="Georgia"/>
                <a:cs typeface="Georgia"/>
              </a:rPr>
              <a:t>с</a:t>
            </a:r>
            <a:r>
              <a:rPr sz="900" dirty="0">
                <a:latin typeface="Georgia"/>
                <a:cs typeface="Georgia"/>
              </a:rPr>
              <a:t>ть </a:t>
            </a:r>
            <a:r>
              <a:rPr sz="900" spc="-10" dirty="0">
                <a:latin typeface="Georgia"/>
                <a:cs typeface="Georgia"/>
              </a:rPr>
              <a:t>п</a:t>
            </a:r>
            <a:r>
              <a:rPr sz="900" dirty="0">
                <a:latin typeface="Georgia"/>
                <a:cs typeface="Georgia"/>
              </a:rPr>
              <a:t>отер</a:t>
            </a:r>
            <a:r>
              <a:rPr sz="900" spc="-10" dirty="0">
                <a:latin typeface="Georgia"/>
                <a:cs typeface="Georgia"/>
              </a:rPr>
              <a:t>я</a:t>
            </a:r>
            <a:r>
              <a:rPr sz="900" dirty="0">
                <a:latin typeface="Georgia"/>
                <a:cs typeface="Georgia"/>
              </a:rPr>
              <a:t>ть 6000 рабочих ме</a:t>
            </a:r>
            <a:r>
              <a:rPr sz="900" spc="-10" dirty="0">
                <a:latin typeface="Georgia"/>
                <a:cs typeface="Georgia"/>
              </a:rPr>
              <a:t>с</a:t>
            </a:r>
            <a:r>
              <a:rPr sz="900" dirty="0">
                <a:latin typeface="Georgia"/>
                <a:cs typeface="Georgia"/>
              </a:rPr>
              <a:t>т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— две </a:t>
            </a:r>
            <a:r>
              <a:rPr sz="900" spc="-5" dirty="0">
                <a:latin typeface="Georgia"/>
                <a:cs typeface="Georgia"/>
              </a:rPr>
              <a:t>т</a:t>
            </a:r>
            <a:r>
              <a:rPr sz="900" dirty="0">
                <a:latin typeface="Georgia"/>
                <a:cs typeface="Georgia"/>
              </a:rPr>
              <a:t>рети.</a:t>
            </a:r>
          </a:p>
        </p:txBody>
      </p:sp>
    </p:spTree>
    <p:extLst>
      <p:ext uri="{BB962C8B-B14F-4D97-AF65-F5344CB8AC3E}">
        <p14:creationId xmlns:p14="http://schemas.microsoft.com/office/powerpoint/2010/main" val="264092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 txBox="1"/>
          <p:nvPr/>
        </p:nvSpPr>
        <p:spPr>
          <a:xfrm>
            <a:off x="-118982" y="83728"/>
            <a:ext cx="4951738" cy="3357329"/>
          </a:xfrm>
          <a:prstGeom prst="rect">
            <a:avLst/>
          </a:prstGeom>
          <a:ln w="12699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558290" defTabSz="914400"/>
            <a:r>
              <a:rPr sz="1400" b="1" spc="-5" dirty="0" err="1">
                <a:solidFill>
                  <a:srgbClr val="7C2981"/>
                </a:solidFill>
                <a:latin typeface="Georgia"/>
                <a:cs typeface="Georgia"/>
              </a:rPr>
              <a:t>Определение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7C2981"/>
                </a:solidFill>
                <a:latin typeface="Georgia"/>
                <a:cs typeface="Georgia"/>
              </a:rPr>
              <a:t>р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амок</a:t>
            </a:r>
            <a:endParaRPr sz="1400" dirty="0">
              <a:solidFill>
                <a:prstClr val="black"/>
              </a:solidFill>
              <a:latin typeface="Georgia"/>
              <a:cs typeface="Georgia"/>
            </a:endParaRPr>
          </a:p>
          <a:p>
            <a:pPr defTabSz="914400">
              <a:spcBef>
                <a:spcPts val="24"/>
              </a:spcBef>
            </a:pPr>
            <a:endParaRPr sz="20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97840" defTabSz="914400"/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Поче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у 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э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то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 п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ре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ставл</a:t>
            </a:r>
            <a:r>
              <a:rPr sz="1000" spc="-10" dirty="0">
                <a:solidFill>
                  <a:prstClr val="black"/>
                </a:solidFill>
                <a:latin typeface="Georgia"/>
                <a:cs typeface="Georgia"/>
              </a:rPr>
              <a:t>я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т п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облем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?</a:t>
            </a:r>
          </a:p>
          <a:p>
            <a:pPr marL="648335" indent="-142875" defTabSz="914400">
              <a:spcBef>
                <a:spcPts val="18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особ,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используемый для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останов</a:t>
            </a:r>
            <a:r>
              <a:rPr sz="900" spc="5" dirty="0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 пр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блемы,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я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вляется </a:t>
            </a:r>
            <a:r>
              <a:rPr sz="900" i="1" dirty="0">
                <a:solidFill>
                  <a:prstClr val="black"/>
                </a:solidFill>
                <a:latin typeface="Georgia"/>
                <a:cs typeface="Georgia"/>
              </a:rPr>
              <a:t>якорем</a:t>
            </a:r>
            <a:endParaRPr sz="9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48335" indent="-142875" defTabSz="914400">
              <a:spcBef>
                <a:spcPts val="21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амки сложно увиде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ь</a:t>
            </a:r>
          </a:p>
          <a:p>
            <a:pPr marL="648335" marR="297180" indent="-142875" defTabSz="914400">
              <a:lnSpc>
                <a:spcPts val="1019"/>
              </a:lnSpc>
              <a:spcBef>
                <a:spcPts val="32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азительн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ы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отличия в ре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ениях од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ой и той же про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б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лемы, описан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ой п</a:t>
            </a:r>
            <a:r>
              <a:rPr sz="900" spc="1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- раз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ому</a:t>
            </a:r>
          </a:p>
          <a:p>
            <a:pPr marL="497840" defTabSz="914400">
              <a:spcBef>
                <a:spcPts val="90"/>
              </a:spcBef>
            </a:pP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Лю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б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ыт</a:t>
            </a:r>
            <a:r>
              <a:rPr sz="1000" spc="-10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ы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е п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1000" spc="-5" dirty="0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1000" dirty="0">
                <a:solidFill>
                  <a:prstClr val="black"/>
                </a:solidFill>
                <a:latin typeface="Georgia"/>
                <a:cs typeface="Georgia"/>
              </a:rPr>
              <a:t>еры:</a:t>
            </a:r>
          </a:p>
          <a:p>
            <a:pPr marL="648335" indent="-142875" defTabSz="914400">
              <a:spcBef>
                <a:spcPts val="19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«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Я могу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курить,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пока мол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сь»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против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«</a:t>
            </a:r>
            <a:r>
              <a:rPr lang="ru-RU" sz="900" spc="-10" dirty="0">
                <a:solidFill>
                  <a:prstClr val="black"/>
                </a:solidFill>
                <a:latin typeface="Georgia"/>
                <a:cs typeface="Georgia"/>
              </a:rPr>
              <a:t>Я могу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молиться,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пока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кур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»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</a:p>
          <a:p>
            <a:pPr marL="648335" indent="-142875" defTabSz="914400">
              <a:spcBef>
                <a:spcPts val="19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Паралельные взносы организации на пенсион</a:t>
            </a:r>
            <a:r>
              <a:rPr lang="ru-RU"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ые отчисления работника</a:t>
            </a:r>
          </a:p>
          <a:p>
            <a:pPr marL="648335" indent="-142875" defTabSz="914400">
              <a:spcBef>
                <a:spcPts val="19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До</a:t>
            </a:r>
            <a:r>
              <a:rPr lang="ru-RU"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орство ор</a:t>
            </a:r>
            <a:r>
              <a:rPr lang="ru-RU" sz="900" spc="-10" dirty="0">
                <a:solidFill>
                  <a:prstClr val="black"/>
                </a:solidFill>
                <a:latin typeface="Georgia"/>
                <a:cs typeface="Georgia"/>
              </a:rPr>
              <a:t>г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анов в деп</a:t>
            </a:r>
            <a:r>
              <a:rPr lang="ru-RU" sz="900" spc="-10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ртаменте </a:t>
            </a:r>
            <a:r>
              <a:rPr lang="ru-RU"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егис</a:t>
            </a:r>
            <a:r>
              <a:rPr lang="ru-RU" sz="900" spc="-5" dirty="0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рации т</a:t>
            </a:r>
            <a:r>
              <a:rPr lang="ru-RU"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анспорта</a:t>
            </a:r>
            <a:endParaRPr sz="9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497840" defTabSz="914400">
              <a:spcBef>
                <a:spcPts val="204"/>
              </a:spcBef>
            </a:pPr>
            <a:r>
              <a:rPr sz="1100" spc="-5" dirty="0" err="1">
                <a:solidFill>
                  <a:prstClr val="black"/>
                </a:solidFill>
                <a:latin typeface="Georgia"/>
                <a:cs typeface="Georgia"/>
              </a:rPr>
              <a:t>Что</a:t>
            </a:r>
            <a:r>
              <a:rPr sz="1100" spc="-5" dirty="0">
                <a:solidFill>
                  <a:prstClr val="black"/>
                </a:solidFill>
                <a:latin typeface="Georgia"/>
                <a:cs typeface="Georgia"/>
              </a:rPr>
              <a:t> можно</a:t>
            </a:r>
            <a:r>
              <a:rPr sz="1100" spc="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1100" spc="-10" dirty="0">
                <a:solidFill>
                  <a:prstClr val="black"/>
                </a:solidFill>
                <a:latin typeface="Georgia"/>
                <a:cs typeface="Georgia"/>
              </a:rPr>
              <a:t>д</a:t>
            </a:r>
            <a:r>
              <a:rPr sz="1100" spc="-5" dirty="0">
                <a:solidFill>
                  <a:prstClr val="black"/>
                </a:solidFill>
                <a:latin typeface="Georgia"/>
                <a:cs typeface="Georgia"/>
              </a:rPr>
              <a:t>елать?</a:t>
            </a:r>
            <a:endParaRPr sz="11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48335" marR="713105" indent="-142875" defTabSz="914400">
              <a:lnSpc>
                <a:spcPts val="1019"/>
              </a:lnSpc>
              <a:spcBef>
                <a:spcPts val="24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Не принимайте изнача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л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ьн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рамку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(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В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у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собствен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ую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или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чь</a:t>
            </a:r>
            <a:r>
              <a:rPr sz="900" spc="5" dirty="0" err="1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-</a:t>
            </a:r>
            <a:r>
              <a:rPr lang="ru-RU" sz="900" spc="-5" dirty="0">
                <a:solidFill>
                  <a:prstClr val="black"/>
                </a:solidFill>
                <a:latin typeface="Georgia"/>
                <a:cs typeface="Georgia"/>
              </a:rPr>
              <a:t>либо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) автом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ти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ч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ес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</a:p>
          <a:p>
            <a:pPr marL="648335" indent="-142875" defTabSz="914400">
              <a:spcBef>
                <a:spcPts val="9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Переосмысл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те проблему 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-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новому</a:t>
            </a:r>
          </a:p>
          <a:p>
            <a:pPr marL="648335" marR="45085" indent="-142875" defTabSz="914400">
              <a:lnSpc>
                <a:spcPts val="1030"/>
              </a:lnSpc>
              <a:spcBef>
                <a:spcPts val="285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Постарайте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ь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рассмот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еть 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роблему с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н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ейтральной по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з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иции,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совмещая 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л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сы</a:t>
            </a:r>
            <a:r>
              <a:rPr sz="900" spc="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и минусы</a:t>
            </a:r>
          </a:p>
          <a:p>
            <a:pPr marL="648335" indent="-142875" defTabSz="914400">
              <a:spcBef>
                <a:spcPts val="18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росите себ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я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как изменит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с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я ваше мы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ление,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если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изменить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р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амку</a:t>
            </a:r>
            <a:endParaRPr lang="ru-RU" sz="90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648335" indent="-142875" defTabSz="914400">
              <a:spcBef>
                <a:spcPts val="180"/>
              </a:spcBef>
              <a:buClr>
                <a:srgbClr val="7C2981"/>
              </a:buClr>
              <a:buFont typeface="Arial"/>
              <a:buChar char="–"/>
              <a:tabLst>
                <a:tab pos="648970" algn="l"/>
              </a:tabLst>
            </a:pP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Если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другие 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п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редла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г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ают ре</a:t>
            </a:r>
            <a:r>
              <a:rPr sz="900" spc="-5" dirty="0">
                <a:solidFill>
                  <a:prstClr val="black"/>
                </a:solidFill>
                <a:latin typeface="Georgia"/>
                <a:cs typeface="Georgia"/>
              </a:rPr>
              <a:t>ш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ения,</a:t>
            </a:r>
            <a:r>
              <a:rPr sz="900" spc="-1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ru-RU" sz="900" spc="-10" dirty="0">
                <a:solidFill>
                  <a:prstClr val="black"/>
                </a:solidFill>
                <a:latin typeface="Georgia"/>
                <a:cs typeface="Georgia"/>
              </a:rPr>
              <a:t>то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пос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м</a:t>
            </a:r>
            <a:r>
              <a:rPr sz="900" spc="5" dirty="0" err="1">
                <a:solidFill>
                  <a:prstClr val="black"/>
                </a:solidFill>
                <a:latin typeface="Georgia"/>
                <a:cs typeface="Georgia"/>
              </a:rPr>
              <a:t>о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трите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,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а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к</a:t>
            </a:r>
            <a:r>
              <a:rPr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они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 ф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ормулиру</a:t>
            </a:r>
            <a:r>
              <a:rPr sz="900" spc="-5" dirty="0" err="1">
                <a:solidFill>
                  <a:prstClr val="black"/>
                </a:solidFill>
                <a:latin typeface="Georgia"/>
                <a:cs typeface="Georgia"/>
              </a:rPr>
              <a:t>ю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т</a:t>
            </a:r>
            <a:r>
              <a:rPr lang="ru-RU" sz="900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900" dirty="0" err="1">
                <a:solidFill>
                  <a:prstClr val="black"/>
                </a:solidFill>
                <a:latin typeface="Georgia"/>
                <a:cs typeface="Georgia"/>
              </a:rPr>
              <a:t>проблему</a:t>
            </a:r>
            <a:endParaRPr sz="9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3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852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7"/>
          <p:cNvSpPr txBox="1"/>
          <p:nvPr/>
        </p:nvSpPr>
        <p:spPr>
          <a:xfrm>
            <a:off x="17083" y="3092425"/>
            <a:ext cx="3777125" cy="18466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2700" indent="1781810">
              <a:lnSpc>
                <a:spcPct val="100000"/>
              </a:lnSpc>
            </a:pPr>
            <a:r>
              <a:rPr sz="1200" b="1" dirty="0">
                <a:solidFill>
                  <a:srgbClr val="FF0000"/>
                </a:solidFill>
                <a:latin typeface="Georgia"/>
                <a:cs typeface="Georgia"/>
              </a:rPr>
              <a:t>ЭФ</a:t>
            </a:r>
            <a:r>
              <a:rPr sz="1200" b="1" spc="-5" dirty="0">
                <a:solidFill>
                  <a:srgbClr val="FF0000"/>
                </a:solidFill>
                <a:latin typeface="Georgia"/>
                <a:cs typeface="Georgia"/>
              </a:rPr>
              <a:t>Ф</a:t>
            </a:r>
            <a:r>
              <a:rPr sz="1200" b="1" dirty="0">
                <a:solidFill>
                  <a:srgbClr val="FF0000"/>
                </a:solidFill>
                <a:latin typeface="Georgia"/>
                <a:cs typeface="Georgia"/>
              </a:rPr>
              <a:t>ЕКТ ПРИВЯЗКИ</a:t>
            </a:r>
            <a:endParaRPr sz="1200" dirty="0">
              <a:latin typeface="Georgia"/>
              <a:cs typeface="Georgia"/>
            </a:endParaRPr>
          </a:p>
        </p:txBody>
      </p:sp>
      <p:sp>
        <p:nvSpPr>
          <p:cNvPr id="4" name="object 11"/>
          <p:cNvSpPr/>
          <p:nvPr/>
        </p:nvSpPr>
        <p:spPr>
          <a:xfrm>
            <a:off x="13220" y="30549"/>
            <a:ext cx="4910685" cy="3416300"/>
          </a:xfrm>
          <a:custGeom>
            <a:avLst/>
            <a:gdLst/>
            <a:ahLst/>
            <a:cxnLst/>
            <a:rect l="l" t="t" r="r" b="b"/>
            <a:pathLst>
              <a:path w="5042535" h="3416300">
                <a:moveTo>
                  <a:pt x="0" y="3416300"/>
                </a:moveTo>
                <a:lnTo>
                  <a:pt x="5042535" y="3416300"/>
                </a:lnTo>
                <a:lnTo>
                  <a:pt x="5042535" y="0"/>
                </a:lnTo>
                <a:lnTo>
                  <a:pt x="0" y="0"/>
                </a:lnTo>
                <a:lnTo>
                  <a:pt x="0" y="3416300"/>
                </a:lnTo>
                <a:close/>
              </a:path>
            </a:pathLst>
          </a:custGeom>
          <a:ln w="1270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 txBox="1"/>
          <p:nvPr/>
        </p:nvSpPr>
        <p:spPr>
          <a:xfrm>
            <a:off x="1106421" y="80537"/>
            <a:ext cx="3543411" cy="380365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35"/>
              </a:lnSpc>
            </a:pP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Вопрос </a:t>
            </a:r>
            <a:r>
              <a:rPr sz="1400" b="1" spc="65" dirty="0">
                <a:solidFill>
                  <a:srgbClr val="7C2981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7C2981"/>
                </a:solidFill>
                <a:latin typeface="Georgia"/>
                <a:cs typeface="Georgia"/>
              </a:rPr>
              <a:t>2:</a:t>
            </a:r>
            <a:endParaRPr sz="1400" dirty="0">
              <a:latin typeface="Georgia"/>
              <a:cs typeface="Georgia"/>
            </a:endParaRPr>
          </a:p>
          <a:p>
            <a:pPr>
              <a:lnSpc>
                <a:spcPts val="1630"/>
              </a:lnSpc>
            </a:pPr>
            <a:r>
              <a:rPr sz="1400" b="1" u="sng" spc="-5" dirty="0">
                <a:solidFill>
                  <a:srgbClr val="7C2981"/>
                </a:solidFill>
                <a:latin typeface="Georgia"/>
                <a:cs typeface="Georgia"/>
              </a:rPr>
              <a:t>ПОТЕНЦИАЛЬНЫЙ</a:t>
            </a:r>
            <a:r>
              <a:rPr sz="1400" u="sng" dirty="0">
                <a:solidFill>
                  <a:srgbClr val="7C2981"/>
                </a:solidFill>
                <a:latin typeface="Times New Roman"/>
                <a:cs typeface="Times New Roman"/>
              </a:rPr>
              <a:t> </a:t>
            </a:r>
            <a:r>
              <a:rPr sz="1400" b="1" u="sng" spc="-5" dirty="0">
                <a:solidFill>
                  <a:srgbClr val="7C2981"/>
                </a:solidFill>
                <a:latin typeface="Georgia"/>
                <a:cs typeface="Georgia"/>
              </a:rPr>
              <a:t>РАЗМЕР</a:t>
            </a:r>
            <a:r>
              <a:rPr sz="1400" u="sng" dirty="0">
                <a:solidFill>
                  <a:srgbClr val="7C2981"/>
                </a:solidFill>
                <a:latin typeface="Times New Roman"/>
                <a:cs typeface="Times New Roman"/>
              </a:rPr>
              <a:t> </a:t>
            </a:r>
            <a:r>
              <a:rPr sz="1400" b="1" u="sng" spc="-5" dirty="0">
                <a:solidFill>
                  <a:srgbClr val="7C2981"/>
                </a:solidFill>
                <a:latin typeface="Georgia"/>
                <a:cs typeface="Georgia"/>
              </a:rPr>
              <a:t>РЫНКА</a:t>
            </a:r>
            <a:endParaRPr sz="1400" dirty="0">
              <a:latin typeface="Georgia"/>
              <a:cs typeface="Georgia"/>
            </a:endParaRPr>
          </a:p>
        </p:txBody>
      </p:sp>
      <p:sp>
        <p:nvSpPr>
          <p:cNvPr id="6" name="object 13"/>
          <p:cNvSpPr txBox="1"/>
          <p:nvPr/>
        </p:nvSpPr>
        <p:spPr>
          <a:xfrm>
            <a:off x="566189" y="928522"/>
            <a:ext cx="3416021" cy="141064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75"/>
              </a:lnSpc>
              <a:tabLst>
                <a:tab pos="3507104" algn="l"/>
              </a:tabLst>
            </a:pPr>
            <a:r>
              <a:rPr sz="900" dirty="0">
                <a:latin typeface="Georgia"/>
                <a:cs typeface="Georgia"/>
              </a:rPr>
              <a:t>Каковы </a:t>
            </a:r>
            <a:r>
              <a:rPr sz="900" spc="-5" dirty="0">
                <a:latin typeface="Georgia"/>
                <a:cs typeface="Georgia"/>
              </a:rPr>
              <a:t>в</a:t>
            </a:r>
            <a:r>
              <a:rPr sz="900" dirty="0">
                <a:latin typeface="Georgia"/>
                <a:cs typeface="Georgia"/>
              </a:rPr>
              <a:t>аши прогнозы относительно на</a:t>
            </a:r>
            <a:r>
              <a:rPr sz="900" spc="-10" dirty="0">
                <a:latin typeface="Georgia"/>
                <a:cs typeface="Georgia"/>
              </a:rPr>
              <a:t>с</a:t>
            </a:r>
            <a:r>
              <a:rPr sz="900" dirty="0">
                <a:latin typeface="Georgia"/>
                <a:cs typeface="Georgia"/>
              </a:rPr>
              <a:t>еления </a:t>
            </a:r>
            <a:r>
              <a:rPr sz="900" dirty="0" err="1">
                <a:latin typeface="Georgia"/>
                <a:cs typeface="Georgia"/>
              </a:rPr>
              <a:t>Фиджи</a:t>
            </a:r>
            <a:r>
              <a:rPr sz="900" dirty="0">
                <a:latin typeface="Georgia"/>
                <a:cs typeface="Georgia"/>
              </a:rPr>
              <a:t>?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7" name="object 14"/>
          <p:cNvSpPr txBox="1"/>
          <p:nvPr/>
        </p:nvSpPr>
        <p:spPr>
          <a:xfrm>
            <a:off x="2544810" y="2042193"/>
            <a:ext cx="2057404" cy="392430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71450" indent="-171450">
              <a:lnSpc>
                <a:spcPct val="101099"/>
              </a:lnSpc>
              <a:buFont typeface="Arial"/>
              <a:buChar char="•"/>
              <a:tabLst>
                <a:tab pos="170815" algn="l"/>
              </a:tabLst>
            </a:pPr>
            <a:r>
              <a:rPr sz="900" dirty="0">
                <a:latin typeface="Georgia"/>
                <a:cs typeface="Georgia"/>
              </a:rPr>
              <a:t>Вы полагаете,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что </a:t>
            </a:r>
            <a:r>
              <a:rPr sz="900" spc="-5" dirty="0">
                <a:latin typeface="Georgia"/>
                <a:cs typeface="Georgia"/>
              </a:rPr>
              <a:t>н</a:t>
            </a:r>
            <a:r>
              <a:rPr sz="900" dirty="0">
                <a:latin typeface="Georgia"/>
                <a:cs typeface="Georgia"/>
              </a:rPr>
              <a:t>аселен</a:t>
            </a:r>
            <a:r>
              <a:rPr sz="900" spc="-5" dirty="0">
                <a:latin typeface="Georgia"/>
                <a:cs typeface="Georgia"/>
              </a:rPr>
              <a:t>и</a:t>
            </a:r>
            <a:r>
              <a:rPr sz="900" dirty="0">
                <a:latin typeface="Georgia"/>
                <a:cs typeface="Georgia"/>
              </a:rPr>
              <a:t>е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Фиджи составля</a:t>
            </a:r>
            <a:r>
              <a:rPr sz="900" spc="-5" dirty="0">
                <a:latin typeface="Georgia"/>
                <a:cs typeface="Georgia"/>
              </a:rPr>
              <a:t>е</a:t>
            </a:r>
            <a:r>
              <a:rPr sz="900" dirty="0">
                <a:latin typeface="Georgia"/>
                <a:cs typeface="Georgia"/>
              </a:rPr>
              <a:t>т м</a:t>
            </a:r>
            <a:r>
              <a:rPr sz="900" spc="-5" dirty="0">
                <a:latin typeface="Georgia"/>
                <a:cs typeface="Georgia"/>
              </a:rPr>
              <a:t>е</a:t>
            </a:r>
            <a:r>
              <a:rPr sz="900" dirty="0">
                <a:latin typeface="Georgia"/>
                <a:cs typeface="Georgia"/>
              </a:rPr>
              <a:t>нее 5</a:t>
            </a:r>
            <a:r>
              <a:rPr sz="900" spc="-5" dirty="0">
                <a:latin typeface="Georgia"/>
                <a:cs typeface="Georgia"/>
              </a:rPr>
              <a:t>0</a:t>
            </a:r>
            <a:r>
              <a:rPr sz="900" dirty="0">
                <a:latin typeface="Georgia"/>
                <a:cs typeface="Georgia"/>
              </a:rPr>
              <a:t>0 тысяч человек?</a:t>
            </a:r>
          </a:p>
        </p:txBody>
      </p:sp>
      <p:sp>
        <p:nvSpPr>
          <p:cNvPr id="8" name="object 15"/>
          <p:cNvSpPr txBox="1"/>
          <p:nvPr/>
        </p:nvSpPr>
        <p:spPr>
          <a:xfrm>
            <a:off x="346536" y="2033811"/>
            <a:ext cx="1659775" cy="392430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71450" indent="-171450">
              <a:lnSpc>
                <a:spcPct val="101099"/>
              </a:lnSpc>
              <a:buFont typeface="Arial"/>
              <a:buChar char="•"/>
              <a:tabLst>
                <a:tab pos="170815" algn="l"/>
              </a:tabLst>
            </a:pPr>
            <a:r>
              <a:rPr sz="900" dirty="0">
                <a:latin typeface="Georgia"/>
                <a:cs typeface="Georgia"/>
              </a:rPr>
              <a:t>Вы полагаете,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что </a:t>
            </a:r>
            <a:r>
              <a:rPr sz="900" spc="-5" dirty="0">
                <a:latin typeface="Georgia"/>
                <a:cs typeface="Georgia"/>
              </a:rPr>
              <a:t>н</a:t>
            </a:r>
            <a:r>
              <a:rPr sz="900" dirty="0">
                <a:latin typeface="Georgia"/>
                <a:cs typeface="Georgia"/>
              </a:rPr>
              <a:t>аселен</a:t>
            </a:r>
            <a:r>
              <a:rPr sz="900" spc="-5" dirty="0">
                <a:latin typeface="Georgia"/>
                <a:cs typeface="Georgia"/>
              </a:rPr>
              <a:t>и</a:t>
            </a:r>
            <a:r>
              <a:rPr sz="900" dirty="0">
                <a:latin typeface="Georgia"/>
                <a:cs typeface="Georgia"/>
              </a:rPr>
              <a:t>е Фиджи превы</a:t>
            </a:r>
            <a:r>
              <a:rPr sz="900" spc="-10" dirty="0">
                <a:latin typeface="Georgia"/>
                <a:cs typeface="Georgia"/>
              </a:rPr>
              <a:t>ш</a:t>
            </a:r>
            <a:r>
              <a:rPr sz="900" dirty="0">
                <a:latin typeface="Georgia"/>
                <a:cs typeface="Georgia"/>
              </a:rPr>
              <a:t>ает </a:t>
            </a:r>
            <a:r>
              <a:rPr sz="900" spc="-10" dirty="0">
                <a:latin typeface="Georgia"/>
                <a:cs typeface="Georgia"/>
              </a:rPr>
              <a:t>1,</a:t>
            </a:r>
            <a:r>
              <a:rPr sz="900" dirty="0">
                <a:latin typeface="Georgia"/>
                <a:cs typeface="Georgia"/>
              </a:rPr>
              <a:t>5 миллиона человек?</a:t>
            </a:r>
          </a:p>
        </p:txBody>
      </p:sp>
      <p:sp>
        <p:nvSpPr>
          <p:cNvPr id="10" name="object 6"/>
          <p:cNvSpPr/>
          <p:nvPr/>
        </p:nvSpPr>
        <p:spPr>
          <a:xfrm>
            <a:off x="199898" y="158017"/>
            <a:ext cx="663575" cy="415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698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</TotalTime>
  <Words>1651</Words>
  <Application>Microsoft Office PowerPoint</Application>
  <PresentationFormat>Произвольный</PresentationFormat>
  <Paragraphs>256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Georgia</vt:lpstr>
      <vt:lpstr>Tahoma</vt:lpstr>
      <vt:lpstr>Times New Roman</vt:lpstr>
      <vt:lpstr>Trebuchet MS</vt:lpstr>
      <vt:lpstr>Wingdings 3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Smith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Mikhail Nediak</dc:creator>
  <cp:lastModifiedBy>Mikhail Tegin</cp:lastModifiedBy>
  <cp:revision>56</cp:revision>
  <dcterms:created xsi:type="dcterms:W3CDTF">2021-02-12T08:22:07Z</dcterms:created>
  <dcterms:modified xsi:type="dcterms:W3CDTF">2021-03-03T08:38:34Z</dcterms:modified>
</cp:coreProperties>
</file>